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77" r:id="rId2"/>
    <p:sldId id="270" r:id="rId3"/>
    <p:sldId id="351" r:id="rId4"/>
    <p:sldId id="371" r:id="rId5"/>
    <p:sldId id="352" r:id="rId6"/>
    <p:sldId id="375" r:id="rId7"/>
    <p:sldId id="353" r:id="rId8"/>
    <p:sldId id="354" r:id="rId9"/>
    <p:sldId id="381" r:id="rId10"/>
    <p:sldId id="378" r:id="rId11"/>
    <p:sldId id="383" r:id="rId12"/>
    <p:sldId id="377" r:id="rId13"/>
    <p:sldId id="393" r:id="rId14"/>
    <p:sldId id="406" r:id="rId15"/>
    <p:sldId id="408" r:id="rId16"/>
    <p:sldId id="410" r:id="rId17"/>
    <p:sldId id="386" r:id="rId18"/>
    <p:sldId id="411" r:id="rId19"/>
    <p:sldId id="384" r:id="rId20"/>
    <p:sldId id="387" r:id="rId21"/>
    <p:sldId id="412" r:id="rId22"/>
    <p:sldId id="397" r:id="rId23"/>
    <p:sldId id="398" r:id="rId24"/>
    <p:sldId id="413" r:id="rId25"/>
    <p:sldId id="415" r:id="rId26"/>
    <p:sldId id="421" r:id="rId27"/>
    <p:sldId id="424" r:id="rId28"/>
    <p:sldId id="425" r:id="rId29"/>
    <p:sldId id="427" r:id="rId30"/>
    <p:sldId id="428" r:id="rId31"/>
    <p:sldId id="429" r:id="rId32"/>
    <p:sldId id="430" r:id="rId33"/>
    <p:sldId id="431" r:id="rId34"/>
    <p:sldId id="432" r:id="rId35"/>
    <p:sldId id="43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442F6AE-089D-4C71-A020-7BF79313263B}">
          <p14:sldIdLst>
            <p14:sldId id="277"/>
            <p14:sldId id="270"/>
            <p14:sldId id="351"/>
            <p14:sldId id="371"/>
            <p14:sldId id="352"/>
            <p14:sldId id="375"/>
            <p14:sldId id="353"/>
            <p14:sldId id="354"/>
            <p14:sldId id="381"/>
            <p14:sldId id="378"/>
            <p14:sldId id="383"/>
            <p14:sldId id="377"/>
            <p14:sldId id="393"/>
            <p14:sldId id="406"/>
            <p14:sldId id="408"/>
            <p14:sldId id="410"/>
            <p14:sldId id="386"/>
            <p14:sldId id="411"/>
            <p14:sldId id="384"/>
            <p14:sldId id="387"/>
            <p14:sldId id="412"/>
            <p14:sldId id="397"/>
            <p14:sldId id="398"/>
            <p14:sldId id="413"/>
            <p14:sldId id="415"/>
            <p14:sldId id="421"/>
            <p14:sldId id="424"/>
            <p14:sldId id="425"/>
            <p14:sldId id="427"/>
            <p14:sldId id="428"/>
            <p14:sldId id="429"/>
            <p14:sldId id="430"/>
            <p14:sldId id="431"/>
            <p14:sldId id="432"/>
            <p14:sldId id="43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8ADB"/>
    <a:srgbClr val="53D736"/>
    <a:srgbClr val="368724"/>
    <a:srgbClr val="A48FBB"/>
    <a:srgbClr val="60DA45"/>
    <a:srgbClr val="B2B64C"/>
    <a:srgbClr val="F2F866"/>
    <a:srgbClr val="1DD904"/>
    <a:srgbClr val="22FF06"/>
    <a:srgbClr val="000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512" autoAdjust="0"/>
  </p:normalViewPr>
  <p:slideViewPr>
    <p:cSldViewPr>
      <p:cViewPr varScale="1">
        <p:scale>
          <a:sx n="80" d="100"/>
          <a:sy n="80" d="100"/>
        </p:scale>
        <p:origin x="-1784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70DBF-B579-6B48-AE48-5660BA5E8ABF}" type="datetimeFigureOut">
              <a:rPr lang="en-US" smtClean="0"/>
              <a:t>18-03-12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D334B-A0EA-D042-858E-794A2EAA1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98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C6BE-B4CD-4D32-8A45-21411D38B012}" type="datetimeFigureOut">
              <a:rPr lang="en-US" smtClean="0"/>
              <a:t>18-03-12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C6B-C905-431E-BC27-58743EC48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76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C6BE-B4CD-4D32-8A45-21411D38B012}" type="datetimeFigureOut">
              <a:rPr lang="en-US" smtClean="0"/>
              <a:t>18-03-12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C6B-C905-431E-BC27-58743EC48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C6BE-B4CD-4D32-8A45-21411D38B012}" type="datetimeFigureOut">
              <a:rPr lang="en-US" smtClean="0"/>
              <a:t>18-03-12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C6B-C905-431E-BC27-58743EC48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24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C6BE-B4CD-4D32-8A45-21411D38B012}" type="datetimeFigureOut">
              <a:rPr lang="en-US" smtClean="0"/>
              <a:t>18-03-12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C6B-C905-431E-BC27-58743EC48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97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C6BE-B4CD-4D32-8A45-21411D38B012}" type="datetimeFigureOut">
              <a:rPr lang="en-US" smtClean="0"/>
              <a:t>18-03-12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C6B-C905-431E-BC27-58743EC48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97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C6BE-B4CD-4D32-8A45-21411D38B012}" type="datetimeFigureOut">
              <a:rPr lang="en-US" smtClean="0"/>
              <a:t>18-03-12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C6B-C905-431E-BC27-58743EC48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45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C6BE-B4CD-4D32-8A45-21411D38B012}" type="datetimeFigureOut">
              <a:rPr lang="en-US" smtClean="0"/>
              <a:t>18-03-12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C6B-C905-431E-BC27-58743EC48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0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C6BE-B4CD-4D32-8A45-21411D38B012}" type="datetimeFigureOut">
              <a:rPr lang="en-US" smtClean="0"/>
              <a:t>18-03-12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C6B-C905-431E-BC27-58743EC48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44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C6BE-B4CD-4D32-8A45-21411D38B012}" type="datetimeFigureOut">
              <a:rPr lang="en-US" smtClean="0"/>
              <a:t>18-03-12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C6B-C905-431E-BC27-58743EC48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58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C6BE-B4CD-4D32-8A45-21411D38B012}" type="datetimeFigureOut">
              <a:rPr lang="en-US" smtClean="0"/>
              <a:t>18-03-12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C6B-C905-431E-BC27-58743EC48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85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C6BE-B4CD-4D32-8A45-21411D38B012}" type="datetimeFigureOut">
              <a:rPr lang="en-US" smtClean="0"/>
              <a:t>18-03-12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C6B-C905-431E-BC27-58743EC48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29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9C6BE-B4CD-4D32-8A45-21411D38B012}" type="datetimeFigureOut">
              <a:rPr lang="en-US" smtClean="0"/>
              <a:t>18-03-12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DFC6B-C905-431E-BC27-58743EC48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6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3.png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04800" y="1676400"/>
            <a:ext cx="8534400" cy="1905000"/>
          </a:xfrm>
          <a:prstGeom prst="rect">
            <a:avLst/>
          </a:prstGeom>
          <a:gradFill flip="none" rotWithShape="1">
            <a:gsLst>
              <a:gs pos="0">
                <a:srgbClr val="2D9CDE"/>
              </a:gs>
              <a:gs pos="100000">
                <a:srgbClr val="FFFFFF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tIns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i="1" dirty="0">
              <a:latin typeface="Helvetica"/>
              <a:cs typeface="Helvetica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-7221" y="1788885"/>
            <a:ext cx="9144000" cy="210320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>
                <a:solidFill>
                  <a:srgbClr val="002060"/>
                </a:solidFill>
                <a:latin typeface="Helvetica"/>
                <a:cs typeface="Helvetica"/>
              </a:rPr>
              <a:t> </a:t>
            </a:r>
          </a:p>
          <a:p>
            <a:r>
              <a:rPr lang="en-US" sz="2800" b="1" dirty="0">
                <a:solidFill>
                  <a:srgbClr val="002060"/>
                </a:solidFill>
                <a:latin typeface="Helvetica"/>
                <a:cs typeface="Helvetica"/>
              </a:rPr>
              <a:t>Use Case </a:t>
            </a:r>
            <a:r>
              <a:rPr lang="en-US" sz="2800" b="1" dirty="0" smtClean="0">
                <a:solidFill>
                  <a:srgbClr val="002060"/>
                </a:solidFill>
                <a:latin typeface="Helvetica"/>
                <a:cs typeface="Helvetica"/>
              </a:rPr>
              <a:t>1: </a:t>
            </a:r>
            <a:r>
              <a:rPr lang="en-US" sz="2800" b="1" dirty="0">
                <a:solidFill>
                  <a:srgbClr val="002060"/>
                </a:solidFill>
                <a:latin typeface="Helvetica"/>
                <a:cs typeface="Helvetica"/>
              </a:rPr>
              <a:t>Exogenous exRNA in plasma </a:t>
            </a:r>
          </a:p>
          <a:p>
            <a:r>
              <a:rPr lang="en-US" sz="2800" b="1" dirty="0">
                <a:solidFill>
                  <a:srgbClr val="002060"/>
                </a:solidFill>
                <a:latin typeface="Helvetica"/>
                <a:cs typeface="Helvetica"/>
              </a:rPr>
              <a:t>of patients with Colorectal Cancer </a:t>
            </a:r>
          </a:p>
          <a:p>
            <a:r>
              <a:rPr lang="en-US" sz="2800" b="1" dirty="0">
                <a:solidFill>
                  <a:srgbClr val="002060"/>
                </a:solidFill>
                <a:latin typeface="Helvetica"/>
                <a:cs typeface="Helvetica"/>
              </a:rPr>
              <a:t>and Ulcerative Colitis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464445" y="3886200"/>
            <a:ext cx="82296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dirty="0" smtClean="0">
              <a:solidFill>
                <a:srgbClr val="002060"/>
              </a:solidFill>
              <a:latin typeface="Helvetica"/>
              <a:cs typeface="Helvetica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Helvetica"/>
                <a:cs typeface="Helvetica"/>
              </a:rPr>
              <a:t>updated March 2018</a:t>
            </a:r>
            <a:endParaRPr lang="en-US" sz="2400" b="1" dirty="0">
              <a:solidFill>
                <a:srgbClr val="002060"/>
              </a:solidFill>
              <a:latin typeface="Helvetica"/>
              <a:cs typeface="Helvetica"/>
            </a:endParaRPr>
          </a:p>
          <a:p>
            <a:pPr algn="ctr"/>
            <a:endParaRPr lang="en-US" sz="2400" dirty="0" smtClean="0">
              <a:solidFill>
                <a:srgbClr val="002060"/>
              </a:solidFill>
              <a:latin typeface="Helvetica"/>
              <a:cs typeface="Helvetica"/>
            </a:endParaRPr>
          </a:p>
          <a:p>
            <a:pPr algn="ctr"/>
            <a:endParaRPr lang="en-US" sz="2000" dirty="0">
              <a:solidFill>
                <a:srgbClr val="002060"/>
              </a:solidFill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0182" y="6012359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Helvetica"/>
                <a:cs typeface="Helvetica"/>
              </a:rPr>
              <a:t>Data kindly provided by David Galas, </a:t>
            </a:r>
          </a:p>
          <a:p>
            <a:r>
              <a:rPr lang="en-US" sz="2200" dirty="0">
                <a:latin typeface="Helvetica"/>
                <a:cs typeface="Helvetica"/>
              </a:rPr>
              <a:t>Pacific Northwest Research Institute (PNRI)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43000" y="76200"/>
            <a:ext cx="7380312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latin typeface="Helvetica"/>
                <a:cs typeface="Helvetica"/>
              </a:rPr>
              <a:t>ERCC9 </a:t>
            </a:r>
            <a:r>
              <a:rPr lang="en-US" sz="3600" b="1" dirty="0" smtClean="0">
                <a:solidFill>
                  <a:srgbClr val="2E9EE2"/>
                </a:solidFill>
                <a:latin typeface="Helvetica"/>
                <a:cs typeface="Helvetica"/>
              </a:rPr>
              <a:t>D</a:t>
            </a:r>
            <a:r>
              <a:rPr lang="en-US" sz="3600" b="1" dirty="0">
                <a:solidFill>
                  <a:srgbClr val="2E9EE2"/>
                </a:solidFill>
                <a:latin typeface="Helvetica"/>
                <a:cs typeface="Helvetica"/>
              </a:rPr>
              <a:t>ata Analysis </a:t>
            </a:r>
            <a:r>
              <a:rPr lang="en-US" sz="3600" b="1" dirty="0">
                <a:latin typeface="Helvetica"/>
                <a:cs typeface="Helvetica"/>
              </a:rPr>
              <a:t>Tutorial</a:t>
            </a:r>
          </a:p>
        </p:txBody>
      </p:sp>
      <p:pic>
        <p:nvPicPr>
          <p:cNvPr id="10" name="Picture 9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3079" y="44624"/>
            <a:ext cx="1075115" cy="127105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160014" y="846584"/>
            <a:ext cx="7732466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-PNDRI-180x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2" y="5715000"/>
            <a:ext cx="1981200" cy="101261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43000" y="926068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Helvetica"/>
                <a:cs typeface="Helvetica"/>
              </a:rPr>
              <a:t>created by the Data Management </a:t>
            </a:r>
            <a:r>
              <a:rPr lang="en-US" b="1" dirty="0">
                <a:solidFill>
                  <a:srgbClr val="002060"/>
                </a:solidFill>
                <a:latin typeface="Helvetica"/>
                <a:cs typeface="Helvetica"/>
              </a:rPr>
              <a:t>a</a:t>
            </a:r>
            <a:r>
              <a:rPr lang="en-US" b="1" dirty="0" smtClean="0">
                <a:solidFill>
                  <a:srgbClr val="002060"/>
                </a:solidFill>
                <a:latin typeface="Helvetica"/>
                <a:cs typeface="Helvetica"/>
              </a:rPr>
              <a:t>nd Resource Repository (DMRR)</a:t>
            </a:r>
            <a:endParaRPr lang="en-US" b="1" dirty="0">
              <a:solidFill>
                <a:srgbClr val="00206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8962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11-01 at 1Nov 16.2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537200"/>
          </a:xfrm>
          <a:prstGeom prst="rect">
            <a:avLst/>
          </a:prstGeom>
        </p:spPr>
      </p:pic>
      <p:pic>
        <p:nvPicPr>
          <p:cNvPr id="3" name="Picture 2" descr="exRNA logo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1515" y="42850"/>
            <a:ext cx="737194" cy="8715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38200" y="609600"/>
            <a:ext cx="8153400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728582" y="0"/>
            <a:ext cx="8153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latin typeface="Helvetica"/>
                <a:cs typeface="Helvetica"/>
              </a:rPr>
              <a:t>Finding datasets at the ex</a:t>
            </a:r>
            <a:r>
              <a:rPr lang="en-US" sz="3000" b="1" dirty="0">
                <a:solidFill>
                  <a:srgbClr val="278ADB"/>
                </a:solidFill>
                <a:latin typeface="Helvetica"/>
                <a:cs typeface="Helvetica"/>
              </a:rPr>
              <a:t>RNA</a:t>
            </a:r>
            <a:r>
              <a:rPr lang="en-US" sz="3000" b="1" dirty="0">
                <a:latin typeface="Helvetica"/>
                <a:cs typeface="Helvetica"/>
              </a:rPr>
              <a:t> Atlas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742462" y="552938"/>
            <a:ext cx="8282880" cy="533400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000" dirty="0">
                <a:latin typeface="Helvetica"/>
                <a:cs typeface="Helvetica"/>
              </a:rPr>
              <a:t>Here is the dataset (set of samples) we want to analyze.</a:t>
            </a:r>
            <a:endParaRPr lang="en-US" sz="20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7490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11-01 at 1Nov 16.2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537200"/>
          </a:xfrm>
          <a:prstGeom prst="rect">
            <a:avLst/>
          </a:prstGeom>
        </p:spPr>
      </p:pic>
      <p:pic>
        <p:nvPicPr>
          <p:cNvPr id="3" name="Picture 2" descr="exRNA logo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1515" y="42850"/>
            <a:ext cx="737194" cy="8715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38200" y="609600"/>
            <a:ext cx="8153400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728582" y="0"/>
            <a:ext cx="8153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latin typeface="Helvetica"/>
                <a:cs typeface="Helvetica"/>
              </a:rPr>
              <a:t>Finding datasets at the ex</a:t>
            </a:r>
            <a:r>
              <a:rPr lang="en-US" sz="3000" b="1" dirty="0">
                <a:solidFill>
                  <a:srgbClr val="278ADB"/>
                </a:solidFill>
                <a:latin typeface="Helvetica"/>
                <a:cs typeface="Helvetica"/>
              </a:rPr>
              <a:t>RNA</a:t>
            </a:r>
            <a:r>
              <a:rPr lang="en-US" sz="3000" b="1" dirty="0">
                <a:latin typeface="Helvetica"/>
                <a:cs typeface="Helvetica"/>
              </a:rPr>
              <a:t> Atlas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742462" y="552938"/>
            <a:ext cx="8282880" cy="533400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000" dirty="0">
                <a:latin typeface="Helvetica"/>
                <a:cs typeface="Helvetica"/>
              </a:rPr>
              <a:t>Here is the dataset (set of samples) we want to analyze.</a:t>
            </a:r>
            <a:endParaRPr lang="en-US" sz="20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214461"/>
            <a:ext cx="8077200" cy="461665"/>
          </a:xfrm>
          <a:prstGeom prst="rect">
            <a:avLst/>
          </a:prstGeom>
          <a:solidFill>
            <a:srgbClr val="5DA0E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>
                <a:solidFill>
                  <a:srgbClr val="000000"/>
                </a:solidFill>
                <a:latin typeface="Helvetica"/>
              </a:rPr>
              <a:t>Do all plasma small RNAs map to the human genome?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516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633196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Wang K., Hong L., Yuan Y., Etheridge A., Zhou Y., Huang D., Wilmes P., &amp; Galas D. (2012) The Complex Exogenous RNA Spectra in Human Plasma: An Interface with Human Gut Biota? PLoS ONE 7: e51009.</a:t>
            </a:r>
            <a:endParaRPr lang="en-US" sz="1400">
              <a:latin typeface="Helvetica"/>
              <a:cs typeface="Helvetica"/>
            </a:endParaRPr>
          </a:p>
        </p:txBody>
      </p:sp>
      <p:pic>
        <p:nvPicPr>
          <p:cNvPr id="11" name="Picture 10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3079" y="44624"/>
            <a:ext cx="1075115" cy="127105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186087" y="980728"/>
            <a:ext cx="5850386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143000" y="210344"/>
            <a:ext cx="5867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Use </a:t>
            </a:r>
            <a:r>
              <a:rPr lang="en-US" sz="3000" b="1" dirty="0" smtClean="0">
                <a:solidFill>
                  <a:srgbClr val="2E9EE2"/>
                </a:solidFill>
                <a:latin typeface="Helvetica"/>
                <a:cs typeface="Helvetica"/>
              </a:rPr>
              <a:t>Case</a:t>
            </a:r>
            <a:r>
              <a:rPr lang="en-US" sz="3000" b="1" dirty="0">
                <a:solidFill>
                  <a:srgbClr val="2E9EE2"/>
                </a:solidFill>
                <a:latin typeface="Helvetica"/>
                <a:cs typeface="Helvetica"/>
              </a:rPr>
              <a:t> </a:t>
            </a:r>
            <a:r>
              <a:rPr lang="en-US" sz="3000" b="1" dirty="0">
                <a:latin typeface="Helvetica"/>
                <a:cs typeface="Helvetica"/>
              </a:rPr>
              <a:t>1: Exogenous exRNA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pic>
        <p:nvPicPr>
          <p:cNvPr id="14" name="Picture 13" descr="logo-PNDRI-180x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pic>
        <p:nvPicPr>
          <p:cNvPr id="7" name="Picture 6" descr="Screen Shot 2017-11-06 at 6Nov 08.55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51"/>
          <a:stretch/>
        </p:blipFill>
        <p:spPr>
          <a:xfrm>
            <a:off x="685800" y="3048000"/>
            <a:ext cx="7696200" cy="31738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" y="1818382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Helvetica"/>
              </a:rPr>
              <a:t>These plasma samples all have a high fraction of exogenous RNA, i.e. RNA that comes from organisms other than the human host.</a:t>
            </a:r>
            <a:endParaRPr lang="en-US" sz="1600"/>
          </a:p>
          <a:p>
            <a:pPr marL="342900" indent="-342900"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Helvetica"/>
              </a:rPr>
              <a:t>ERCC quality control (QC) standards require that over half the reads in a sample map to the human genome. All but one of these samples do not meet that criterion.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38599" y="3288936"/>
            <a:ext cx="762001" cy="2856748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277848" y="5040033"/>
            <a:ext cx="838200" cy="30480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59318" y="1175861"/>
            <a:ext cx="8077200" cy="461665"/>
          </a:xfrm>
          <a:prstGeom prst="rect">
            <a:avLst/>
          </a:prstGeom>
          <a:solidFill>
            <a:srgbClr val="5DA0E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>
                <a:solidFill>
                  <a:srgbClr val="000000"/>
                </a:solidFill>
                <a:latin typeface="Helvetica"/>
              </a:rPr>
              <a:t>Do all plasma small RNAs map to the human genome?</a:t>
            </a:r>
            <a:endParaRPr lang="en-US" sz="2400"/>
          </a:p>
        </p:txBody>
      </p:sp>
      <p:sp>
        <p:nvSpPr>
          <p:cNvPr id="15" name="TextBox 14"/>
          <p:cNvSpPr txBox="1"/>
          <p:nvPr/>
        </p:nvSpPr>
        <p:spPr>
          <a:xfrm>
            <a:off x="8305800" y="4265052"/>
            <a:ext cx="990600" cy="5847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2470909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633196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Wang K., Hong L., Yuan Y., Etheridge A., Zhou Y., Huang D., Wilmes P., &amp; Galas D. (2012) The Complex Exogenous RNA Spectra in Human Plasma: An Interface with Human Gut Biota? PLoS ONE 7: e51009.</a:t>
            </a:r>
            <a:endParaRPr lang="en-US" sz="1400">
              <a:latin typeface="Helvetica"/>
              <a:cs typeface="Helvetica"/>
            </a:endParaRPr>
          </a:p>
        </p:txBody>
      </p:sp>
      <p:pic>
        <p:nvPicPr>
          <p:cNvPr id="11" name="Picture 10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3079" y="44624"/>
            <a:ext cx="1075115" cy="127105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186087" y="980728"/>
            <a:ext cx="5850386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143000" y="210344"/>
            <a:ext cx="5867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Use </a:t>
            </a:r>
            <a:r>
              <a:rPr lang="en-US" sz="3000" b="1" dirty="0" smtClean="0">
                <a:solidFill>
                  <a:srgbClr val="2E9EE2"/>
                </a:solidFill>
                <a:latin typeface="Helvetica"/>
                <a:cs typeface="Helvetica"/>
              </a:rPr>
              <a:t>Case</a:t>
            </a:r>
            <a:r>
              <a:rPr lang="en-US" sz="3000" b="1" dirty="0">
                <a:solidFill>
                  <a:srgbClr val="2E9EE2"/>
                </a:solidFill>
                <a:latin typeface="Helvetica"/>
                <a:cs typeface="Helvetica"/>
              </a:rPr>
              <a:t> </a:t>
            </a:r>
            <a:r>
              <a:rPr lang="en-US" sz="3000" b="1" dirty="0">
                <a:latin typeface="Helvetica"/>
                <a:cs typeface="Helvetica"/>
              </a:rPr>
              <a:t>1: Exogenous exRNA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pic>
        <p:nvPicPr>
          <p:cNvPr id="14" name="Picture 13" descr="logo-PNDRI-180x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" y="1981200"/>
            <a:ext cx="8534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Helvetica"/>
              </a:rPr>
              <a:t>The exceRpt small RNA-seq analysis pipeline automatically maps non-human RNAs to the genomes of all sequenced bacteria, viruses, and a wide selection of eukaryotes.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latin typeface="Helvetica"/>
                <a:cs typeface="Helvetica"/>
              </a:rPr>
              <a:t>You can download read counts of those mappings on the Dataset page.</a:t>
            </a:r>
            <a:endParaRPr lang="en-US" sz="1600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8759" y="1092716"/>
            <a:ext cx="8077200" cy="830997"/>
          </a:xfrm>
          <a:prstGeom prst="rect">
            <a:avLst/>
          </a:prstGeom>
          <a:solidFill>
            <a:srgbClr val="5DA0E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>
              <a:buFont typeface="+mj-lt"/>
              <a:buAutoNum type="arabicPeriod" startAt="2"/>
            </a:pPr>
            <a:r>
              <a:rPr lang="en-US"/>
              <a:t>Given that many small RNAs in these plasma samples are non-human, what is their source?</a:t>
            </a:r>
          </a:p>
        </p:txBody>
      </p:sp>
      <p:pic>
        <p:nvPicPr>
          <p:cNvPr id="20" name="Picture 19" descr="Screen Shot 2018-02-12 at 12Feb 13.5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9144000" cy="556895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90372" y="5055116"/>
            <a:ext cx="1667828" cy="431284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cursor-pointingha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391539"/>
            <a:ext cx="304800" cy="32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65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8-03-01 at 1Mar 17.1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76"/>
          <a:stretch/>
        </p:blipFill>
        <p:spPr>
          <a:xfrm>
            <a:off x="0" y="2971800"/>
            <a:ext cx="9144000" cy="3886200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1" name="Picture 10" descr="exRNA logo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3079" y="44624"/>
            <a:ext cx="1075115" cy="127105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186087" y="980728"/>
            <a:ext cx="5850386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143000" y="210344"/>
            <a:ext cx="5867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Use </a:t>
            </a:r>
            <a:r>
              <a:rPr lang="en-US" sz="3000" b="1" dirty="0" smtClean="0">
                <a:solidFill>
                  <a:srgbClr val="2E9EE2"/>
                </a:solidFill>
                <a:latin typeface="Helvetica"/>
                <a:cs typeface="Helvetica"/>
              </a:rPr>
              <a:t>Case</a:t>
            </a:r>
            <a:r>
              <a:rPr lang="en-US" sz="3000" b="1" dirty="0">
                <a:solidFill>
                  <a:srgbClr val="2E9EE2"/>
                </a:solidFill>
                <a:latin typeface="Helvetica"/>
                <a:cs typeface="Helvetica"/>
              </a:rPr>
              <a:t> </a:t>
            </a:r>
            <a:r>
              <a:rPr lang="en-US" sz="3000" b="1" dirty="0">
                <a:latin typeface="Helvetica"/>
                <a:cs typeface="Helvetica"/>
              </a:rPr>
              <a:t>1: Exogenous exRNA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pic>
        <p:nvPicPr>
          <p:cNvPr id="14" name="Picture 13" descr="logo-PNDRI-180x9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" y="1981200"/>
            <a:ext cx="8534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latin typeface="Helvetica"/>
                <a:cs typeface="Helvetica"/>
              </a:rPr>
              <a:t>You can download read counts of those mappings on the Dataset page.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The result is a text file table in a new browser tab.</a:t>
            </a:r>
            <a:endParaRPr lang="en-US" sz="1600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8759" y="1092716"/>
            <a:ext cx="8077200" cy="830997"/>
          </a:xfrm>
          <a:prstGeom prst="rect">
            <a:avLst/>
          </a:prstGeom>
          <a:solidFill>
            <a:srgbClr val="5DA0E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>
              <a:buFont typeface="+mj-lt"/>
              <a:buAutoNum type="arabicPeriod" startAt="2"/>
            </a:pPr>
            <a:r>
              <a:rPr lang="en-US"/>
              <a:t>Given that many small RNAs in these plasma samples are non-human, what is their source?</a:t>
            </a:r>
          </a:p>
        </p:txBody>
      </p:sp>
    </p:spTree>
    <p:extLst>
      <p:ext uri="{BB962C8B-B14F-4D97-AF65-F5344CB8AC3E}">
        <p14:creationId xmlns:p14="http://schemas.microsoft.com/office/powerpoint/2010/main" val="2442098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1" name="Picture 10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3079" y="44624"/>
            <a:ext cx="1075115" cy="127105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186087" y="980728"/>
            <a:ext cx="5850386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143000" y="210344"/>
            <a:ext cx="5867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Use </a:t>
            </a:r>
            <a:r>
              <a:rPr lang="en-US" sz="3000" b="1" dirty="0" smtClean="0">
                <a:solidFill>
                  <a:srgbClr val="2E9EE2"/>
                </a:solidFill>
                <a:latin typeface="Helvetica"/>
                <a:cs typeface="Helvetica"/>
              </a:rPr>
              <a:t>Case</a:t>
            </a:r>
            <a:r>
              <a:rPr lang="en-US" sz="3000" b="1" dirty="0">
                <a:solidFill>
                  <a:srgbClr val="2E9EE2"/>
                </a:solidFill>
                <a:latin typeface="Helvetica"/>
                <a:cs typeface="Helvetica"/>
              </a:rPr>
              <a:t> </a:t>
            </a:r>
            <a:r>
              <a:rPr lang="en-US" sz="3000" b="1" dirty="0">
                <a:latin typeface="Helvetica"/>
                <a:cs typeface="Helvetica"/>
              </a:rPr>
              <a:t>1: Exogenous exRNA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pic>
        <p:nvPicPr>
          <p:cNvPr id="14" name="Picture 13" descr="logo-PNDRI-180x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" y="1981200"/>
            <a:ext cx="8534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Helvetica"/>
              </a:rPr>
              <a:t>Copy and paste that read count table into Excel (Paste Special </a:t>
            </a:r>
            <a:r>
              <a:rPr lang="mr-IN" sz="1600">
                <a:solidFill>
                  <a:srgbClr val="000000"/>
                </a:solidFill>
                <a:latin typeface="Helvetica"/>
              </a:rPr>
              <a:t>–</a:t>
            </a:r>
            <a:r>
              <a:rPr lang="en-US" sz="1600">
                <a:solidFill>
                  <a:srgbClr val="000000"/>
                </a:solidFill>
                <a:latin typeface="Helvetica"/>
              </a:rPr>
              <a:t> as Text).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Helvetica"/>
              </a:rPr>
              <a:t>Then sum the read counts for all the samples and filter to show only the top levels of the tree with nodes where more than 5% of the reads map.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759" y="1092716"/>
            <a:ext cx="8077200" cy="830997"/>
          </a:xfrm>
          <a:prstGeom prst="rect">
            <a:avLst/>
          </a:prstGeom>
          <a:solidFill>
            <a:srgbClr val="5DA0E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>
              <a:buFont typeface="+mj-lt"/>
              <a:buAutoNum type="arabicPeriod" startAt="2"/>
            </a:pPr>
            <a:r>
              <a:rPr lang="en-US"/>
              <a:t>Given that many small RNAs in these plasma samples are non-human, what is their source?</a:t>
            </a:r>
          </a:p>
        </p:txBody>
      </p:sp>
      <p:pic>
        <p:nvPicPr>
          <p:cNvPr id="2" name="Picture 1" descr="Screen Shot 2018-03-01 at 1Mar 17.15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16"/>
          <a:stretch/>
        </p:blipFill>
        <p:spPr>
          <a:xfrm>
            <a:off x="76199" y="2971800"/>
            <a:ext cx="6096001" cy="2590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creen Shot 2018-03-01 at 1Mar 17.1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65" b="56018"/>
          <a:stretch/>
        </p:blipFill>
        <p:spPr>
          <a:xfrm>
            <a:off x="838200" y="3652982"/>
            <a:ext cx="6943436" cy="2519218"/>
          </a:xfrm>
          <a:prstGeom prst="rect">
            <a:avLst/>
          </a:prstGeom>
        </p:spPr>
      </p:pic>
      <p:sp>
        <p:nvSpPr>
          <p:cNvPr id="6" name="Curved Left Arrow 5"/>
          <p:cNvSpPr/>
          <p:nvPr/>
        </p:nvSpPr>
        <p:spPr>
          <a:xfrm rot="16200000">
            <a:off x="2893695" y="2897507"/>
            <a:ext cx="914398" cy="1520187"/>
          </a:xfrm>
          <a:prstGeom prst="curvedLeftArrow">
            <a:avLst>
              <a:gd name="adj1" fmla="val 25000"/>
              <a:gd name="adj2" fmla="val 47455"/>
              <a:gd name="adj3" fmla="val 25000"/>
            </a:avLst>
          </a:prstGeom>
          <a:solidFill>
            <a:srgbClr val="5DA0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 descr="Screen Shot 2018-03-01 at 1Mar 17.1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55" b="56018"/>
          <a:stretch/>
        </p:blipFill>
        <p:spPr>
          <a:xfrm>
            <a:off x="838200" y="3657600"/>
            <a:ext cx="2463800" cy="25192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4343400"/>
            <a:ext cx="6093691" cy="21186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Curved Left Arrow 23"/>
          <p:cNvSpPr/>
          <p:nvPr/>
        </p:nvSpPr>
        <p:spPr>
          <a:xfrm rot="16200000">
            <a:off x="5259707" y="3583307"/>
            <a:ext cx="914398" cy="1520187"/>
          </a:xfrm>
          <a:prstGeom prst="curvedLeftArrow">
            <a:avLst>
              <a:gd name="adj1" fmla="val 25000"/>
              <a:gd name="adj2" fmla="val 47455"/>
              <a:gd name="adj3" fmla="val 25000"/>
            </a:avLst>
          </a:prstGeom>
          <a:solidFill>
            <a:srgbClr val="5DA0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r="53429"/>
          <a:stretch/>
        </p:blipFill>
        <p:spPr>
          <a:xfrm>
            <a:off x="2819400" y="4343400"/>
            <a:ext cx="2837873" cy="2118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91154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1" name="Picture 10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3079" y="44624"/>
            <a:ext cx="1075115" cy="127105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186087" y="980728"/>
            <a:ext cx="5850386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143000" y="210344"/>
            <a:ext cx="5867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Use </a:t>
            </a:r>
            <a:r>
              <a:rPr lang="en-US" sz="3000" b="1" dirty="0" smtClean="0">
                <a:solidFill>
                  <a:srgbClr val="2E9EE2"/>
                </a:solidFill>
                <a:latin typeface="Helvetica"/>
                <a:cs typeface="Helvetica"/>
              </a:rPr>
              <a:t>Case</a:t>
            </a:r>
            <a:r>
              <a:rPr lang="en-US" sz="3000" b="1" dirty="0">
                <a:solidFill>
                  <a:srgbClr val="2E9EE2"/>
                </a:solidFill>
                <a:latin typeface="Helvetica"/>
                <a:cs typeface="Helvetica"/>
              </a:rPr>
              <a:t> </a:t>
            </a:r>
            <a:r>
              <a:rPr lang="en-US" sz="3000" b="1" dirty="0">
                <a:latin typeface="Helvetica"/>
                <a:cs typeface="Helvetica"/>
              </a:rPr>
              <a:t>1: Exogenous exRNA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pic>
        <p:nvPicPr>
          <p:cNvPr id="14" name="Picture 13" descr="logo-PNDRI-180x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8759" y="1092716"/>
            <a:ext cx="8077200" cy="830997"/>
          </a:xfrm>
          <a:prstGeom prst="rect">
            <a:avLst/>
          </a:prstGeom>
          <a:solidFill>
            <a:srgbClr val="5DA0E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>
              <a:buFont typeface="+mj-lt"/>
              <a:buAutoNum type="arabicPeriod" startAt="2"/>
            </a:pPr>
            <a:r>
              <a:rPr lang="en-US"/>
              <a:t>Given that many small RNAs in these plasma samples are non-human, what is their source?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09" y="3124200"/>
            <a:ext cx="8328291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914400" y="2038290"/>
            <a:ext cx="7696200" cy="707886"/>
          </a:xfrm>
          <a:prstGeom prst="rect">
            <a:avLst/>
          </a:prstGeom>
          <a:solidFill>
            <a:srgbClr val="60DA4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 startAt="2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 marL="0" indent="0">
              <a:buNone/>
            </a:pPr>
            <a:r>
              <a:rPr lang="en-US" sz="2000" dirty="0"/>
              <a:t>The main sources of exogenous small RNA are bacteria (15%) – specifically proteobacteria (5%) – and fungi (7%).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50482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28582" y="1987768"/>
            <a:ext cx="8153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Exogenous phylogenetic trees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2590800"/>
            <a:ext cx="8534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latin typeface="Helvetica"/>
                <a:cs typeface="Helvetica"/>
              </a:rPr>
              <a:t>The exceRpt pipeline generates visualizations of the phylogenetic tree with reads mapped (a) to exogenous genomes, or (b) to ribosomal RNAs.</a:t>
            </a:r>
            <a:endParaRPr lang="en-US" sz="1600">
              <a:solidFill>
                <a:srgbClr val="000000"/>
              </a:solidFill>
              <a:latin typeface="Helvetica"/>
            </a:endParaRPr>
          </a:p>
        </p:txBody>
      </p:sp>
      <p:pic>
        <p:nvPicPr>
          <p:cNvPr id="14" name="Picture 13" descr="DGALA1-gut-plasma-2016-10-21_exceRpt_exogenousRibosomal_TaxonomyTrees_aggregateSampl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6" y="3886200"/>
            <a:ext cx="4408714" cy="2057400"/>
          </a:xfrm>
          <a:prstGeom prst="rect">
            <a:avLst/>
          </a:prstGeom>
        </p:spPr>
      </p:pic>
      <p:pic>
        <p:nvPicPr>
          <p:cNvPr id="15" name="Picture 14" descr="DGALA1-gut-plasma-2016-10-21_exceRpt_exogenousGenomes_TaxonomyTrees_aggregateSamp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3810000"/>
            <a:ext cx="4408714" cy="2057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855" y="3429000"/>
            <a:ext cx="4558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rgbClr val="0001FF"/>
                </a:solidFill>
                <a:latin typeface="Helvetica"/>
                <a:cs typeface="Helvetica"/>
              </a:rPr>
              <a:t>exogenous genomes</a:t>
            </a:r>
            <a:endParaRPr lang="en-US" sz="1600" b="1">
              <a:solidFill>
                <a:srgbClr val="0001FF"/>
              </a:solidFill>
              <a:latin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85855" y="3429000"/>
            <a:ext cx="4558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ln w="3175" cmpd="sng">
                  <a:solidFill>
                    <a:srgbClr val="1DD904"/>
                  </a:solidFill>
                </a:ln>
                <a:solidFill>
                  <a:srgbClr val="22FF06"/>
                </a:solidFill>
                <a:latin typeface="Helvetica"/>
                <a:cs typeface="Helvetica"/>
              </a:rPr>
              <a:t>ribosomal RNA</a:t>
            </a:r>
            <a:endParaRPr lang="en-US" sz="1600" b="1">
              <a:ln w="3175" cmpd="sng">
                <a:solidFill>
                  <a:srgbClr val="1DD904"/>
                </a:solidFill>
              </a:ln>
              <a:solidFill>
                <a:srgbClr val="22FF06"/>
              </a:solidFill>
              <a:latin typeface="Helvetica"/>
            </a:endParaRPr>
          </a:p>
        </p:txBody>
      </p:sp>
      <p:pic>
        <p:nvPicPr>
          <p:cNvPr id="18" name="Picture 17" descr="exRNA logo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3079" y="44624"/>
            <a:ext cx="1075115" cy="1271058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1186087" y="980728"/>
            <a:ext cx="5850386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>
          <a:xfrm>
            <a:off x="1143000" y="210344"/>
            <a:ext cx="5867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Use </a:t>
            </a:r>
            <a:r>
              <a:rPr lang="en-US" sz="3000" b="1" dirty="0" smtClean="0">
                <a:solidFill>
                  <a:srgbClr val="2E9EE2"/>
                </a:solidFill>
                <a:latin typeface="Helvetica"/>
                <a:cs typeface="Helvetica"/>
              </a:rPr>
              <a:t>Case</a:t>
            </a:r>
            <a:r>
              <a:rPr lang="en-US" sz="3000" b="1" dirty="0">
                <a:solidFill>
                  <a:srgbClr val="2E9EE2"/>
                </a:solidFill>
                <a:latin typeface="Helvetica"/>
                <a:cs typeface="Helvetica"/>
              </a:rPr>
              <a:t> </a:t>
            </a:r>
            <a:r>
              <a:rPr lang="en-US" sz="3000" b="1" dirty="0">
                <a:latin typeface="Helvetica"/>
                <a:cs typeface="Helvetica"/>
              </a:rPr>
              <a:t>1: Exogenous exRNA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pic>
        <p:nvPicPr>
          <p:cNvPr id="21" name="Picture 20" descr="logo-PNDRI-180x9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98759" y="1092716"/>
            <a:ext cx="8077200" cy="830997"/>
          </a:xfrm>
          <a:prstGeom prst="rect">
            <a:avLst/>
          </a:prstGeom>
          <a:solidFill>
            <a:srgbClr val="5DA0E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>
              <a:buFont typeface="+mj-lt"/>
              <a:buAutoNum type="arabicPeriod" startAt="2"/>
            </a:pPr>
            <a:r>
              <a:rPr lang="en-US"/>
              <a:t>Given that many small RNAs in these plasma samples are non-human, what is their source?</a:t>
            </a:r>
          </a:p>
        </p:txBody>
      </p:sp>
    </p:spTree>
    <p:extLst>
      <p:ext uri="{BB962C8B-B14F-4D97-AF65-F5344CB8AC3E}">
        <p14:creationId xmlns:p14="http://schemas.microsoft.com/office/powerpoint/2010/main" val="2203631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8-02-12 at 12Feb 13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290" y="586510"/>
            <a:ext cx="1752600" cy="359508"/>
          </a:xfrm>
          <a:prstGeom prst="rect">
            <a:avLst/>
          </a:prstGeom>
        </p:spPr>
      </p:pic>
      <p:pic>
        <p:nvPicPr>
          <p:cNvPr id="6" name="Picture 5" descr="Screen Shot 2018-02-12 at 12Feb 13.5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050"/>
            <a:ext cx="9144000" cy="5568950"/>
          </a:xfrm>
          <a:prstGeom prst="rect">
            <a:avLst/>
          </a:prstGeom>
        </p:spPr>
      </p:pic>
      <p:pic>
        <p:nvPicPr>
          <p:cNvPr id="3" name="Picture 2" descr="exRNA logo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1515" y="42850"/>
            <a:ext cx="737194" cy="8715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38200" y="609600"/>
            <a:ext cx="8153400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728582" y="0"/>
            <a:ext cx="8153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Exogenous phylogenetic trees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1" name="Picture 10" descr="cursor-pointingha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886200"/>
            <a:ext cx="304800" cy="3234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609600"/>
            <a:ext cx="8534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latin typeface="Helvetica"/>
                <a:cs typeface="Helvetica"/>
              </a:rPr>
              <a:t>To see the phylogenetic tree visualizations, (1) click on                                on the Dataset page to download an archive of all the results of the exceRpt pipeline.</a:t>
            </a:r>
            <a:endParaRPr lang="en-US" sz="1600">
              <a:solidFill>
                <a:srgbClr val="000000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19333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1515" y="42850"/>
            <a:ext cx="737194" cy="8715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38200" y="609600"/>
            <a:ext cx="8153400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728582" y="0"/>
            <a:ext cx="8153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Exogenous phylogenetic trees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1" name="Picture 10" descr="cursor-pointingha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886200"/>
            <a:ext cx="304800" cy="3234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200" y="6096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Helvetica"/>
                <a:cs typeface="Helvetica"/>
              </a:rPr>
              <a:t>2) Agree to the ERCC Data Sharing and Access Policy.</a:t>
            </a:r>
            <a:endParaRPr lang="en-US" sz="2000">
              <a:solidFill>
                <a:srgbClr val="000000"/>
              </a:solidFill>
              <a:latin typeface="Helvetica"/>
            </a:endParaRPr>
          </a:p>
        </p:txBody>
      </p:sp>
      <p:pic>
        <p:nvPicPr>
          <p:cNvPr id="9" name="Picture 8" descr="Screen Shot 2018-02-12 at 12Feb 12.58 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182"/>
            <a:ext cx="9144000" cy="5611818"/>
          </a:xfrm>
          <a:prstGeom prst="rect">
            <a:avLst/>
          </a:prstGeom>
        </p:spPr>
      </p:pic>
      <p:pic>
        <p:nvPicPr>
          <p:cNvPr id="14" name="Picture 13" descr="cursor-pointingha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534539"/>
            <a:ext cx="304800" cy="32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3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3079" y="44624"/>
            <a:ext cx="1075115" cy="127105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186087" y="980728"/>
            <a:ext cx="5850386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1143000" y="210344"/>
            <a:ext cx="5867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Use </a:t>
            </a:r>
            <a:r>
              <a:rPr lang="en-US" sz="3000" b="1" dirty="0" smtClean="0">
                <a:solidFill>
                  <a:srgbClr val="2E9EE2"/>
                </a:solidFill>
                <a:latin typeface="Helvetica"/>
                <a:cs typeface="Helvetica"/>
              </a:rPr>
              <a:t>Case</a:t>
            </a:r>
            <a:r>
              <a:rPr lang="en-US" sz="3000" b="1" dirty="0">
                <a:solidFill>
                  <a:srgbClr val="2E9EE2"/>
                </a:solidFill>
                <a:latin typeface="Helvetica"/>
                <a:cs typeface="Helvetica"/>
              </a:rPr>
              <a:t> </a:t>
            </a:r>
            <a:r>
              <a:rPr lang="en-US" sz="3000" b="1" dirty="0">
                <a:latin typeface="Helvetica"/>
                <a:cs typeface="Helvetica"/>
              </a:rPr>
              <a:t>1: Exogenous exRNA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3196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Wang K., Hong L., Yuan Y., Etheridge A., Zhou Y., Huang D., Wilmes P., &amp; Galas D. (2012) The Complex Exogenous RNA Spectra in Human Plasma: An Interface with Human Gut Biota? PLoS ONE 7: e51009.</a:t>
            </a:r>
            <a:endParaRPr lang="en-US" sz="1400">
              <a:latin typeface="Helvetica"/>
              <a:cs typeface="Helvetica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7" descr="logo-PNDRI-180x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16002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"/>
                <a:cs typeface="Helvetica"/>
              </a:rPr>
              <a:t>The goal of this tutorial is to demonstrate how to</a:t>
            </a:r>
            <a:br>
              <a:rPr lang="en-US" sz="3200" dirty="0">
                <a:latin typeface="Helvetica"/>
                <a:cs typeface="Helvetica"/>
              </a:rPr>
            </a:b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2133600"/>
            <a:ext cx="8229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3000">
                <a:solidFill>
                  <a:schemeClr val="tx1"/>
                </a:solidFill>
                <a:latin typeface="Helvetica"/>
                <a:cs typeface="Helvetica"/>
              </a:rPr>
              <a:t>Access the exRNA Atlas</a:t>
            </a:r>
          </a:p>
          <a:p>
            <a:pPr marL="457200" indent="-457200" algn="l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3000">
                <a:solidFill>
                  <a:schemeClr val="tx1"/>
                </a:solidFill>
                <a:latin typeface="Helvetica"/>
                <a:cs typeface="Helvetica"/>
              </a:rPr>
              <a:t>Select a group of datasets</a:t>
            </a:r>
          </a:p>
          <a:p>
            <a:pPr marL="457200" indent="-457200" algn="l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3000">
                <a:solidFill>
                  <a:schemeClr val="tx1"/>
                </a:solidFill>
                <a:latin typeface="Helvetica"/>
                <a:cs typeface="Helvetica"/>
              </a:rPr>
              <a:t>Examine pre-computed results from the exceRpt small RNA-seq analysis pipeline to answer biological questions of interest.</a:t>
            </a:r>
          </a:p>
        </p:txBody>
      </p:sp>
    </p:spTree>
    <p:extLst>
      <p:ext uri="{BB962C8B-B14F-4D97-AF65-F5344CB8AC3E}">
        <p14:creationId xmlns:p14="http://schemas.microsoft.com/office/powerpoint/2010/main" val="336956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1515" y="42850"/>
            <a:ext cx="737194" cy="871550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3400" y="1190685"/>
            <a:ext cx="8458200" cy="4524315"/>
          </a:xfrm>
          <a:prstGeom prst="rect">
            <a:avLst/>
          </a:prstGeom>
          <a:solidFill>
            <a:srgbClr val="5DA0E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Helvetica"/>
                <a:cs typeface="Helvetica"/>
              </a:rPr>
              <a:t>   The result is an archive file with the name template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FF0000"/>
                </a:solidFill>
                <a:latin typeface="Helvetica"/>
                <a:cs typeface="Helvetica"/>
              </a:rPr>
              <a:t>&lt;dataset&gt;</a:t>
            </a:r>
            <a:r>
              <a:rPr lang="en-US" sz="1600" dirty="0">
                <a:latin typeface="Helvetica"/>
                <a:cs typeface="Helvetica"/>
              </a:rPr>
              <a:t>-</a:t>
            </a:r>
            <a:r>
              <a:rPr lang="en-US" sz="1600" b="1" dirty="0">
                <a:solidFill>
                  <a:schemeClr val="bg1"/>
                </a:solidFill>
                <a:latin typeface="Helvetica"/>
                <a:cs typeface="Helvetica"/>
              </a:rPr>
              <a:t>&lt;date-processed&gt;</a:t>
            </a:r>
            <a:r>
              <a:rPr lang="en-US" sz="1600" dirty="0">
                <a:latin typeface="Helvetica"/>
                <a:cs typeface="Helvetica"/>
              </a:rPr>
              <a:t>_</a:t>
            </a:r>
            <a:r>
              <a:rPr lang="en-US" sz="1600">
                <a:solidFill>
                  <a:srgbClr val="000000"/>
                </a:solidFill>
                <a:latin typeface="Helvetica"/>
              </a:rPr>
              <a:t>exceRpt_postProcessedResults_</a:t>
            </a:r>
            <a:r>
              <a:rPr lang="en-US" sz="1600" b="1">
                <a:solidFill>
                  <a:srgbClr val="FFFF00"/>
                </a:solidFill>
                <a:latin typeface="Helvetica"/>
              </a:rPr>
              <a:t>&lt;exceRpt-version&gt;</a:t>
            </a:r>
            <a:r>
              <a:rPr lang="en-US" sz="1600">
                <a:solidFill>
                  <a:srgbClr val="000000"/>
                </a:solidFill>
                <a:latin typeface="Helvetica"/>
              </a:rPr>
              <a:t>.tgz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In this case:</a:t>
            </a:r>
            <a:endParaRPr lang="en-US" sz="1600" dirty="0">
              <a:latin typeface="Helvetica"/>
              <a:cs typeface="Helvetica"/>
            </a:endParaRPr>
          </a:p>
          <a:p>
            <a:pPr>
              <a:spcAft>
                <a:spcPts val="600"/>
              </a:spcAft>
            </a:pPr>
            <a:r>
              <a:rPr lang="en-US" sz="1600" b="1">
                <a:solidFill>
                  <a:srgbClr val="FF0000"/>
                </a:solidFill>
                <a:latin typeface="Helvetica"/>
              </a:rPr>
              <a:t>DGALA1-gut-plasma</a:t>
            </a:r>
            <a:r>
              <a:rPr lang="en-US" sz="1600">
                <a:solidFill>
                  <a:srgbClr val="000000"/>
                </a:solidFill>
                <a:latin typeface="Helvetica"/>
              </a:rPr>
              <a:t>-</a:t>
            </a:r>
            <a:r>
              <a:rPr lang="en-US" sz="1600" b="1">
                <a:solidFill>
                  <a:srgbClr val="FFFFFF"/>
                </a:solidFill>
                <a:latin typeface="Helvetica"/>
              </a:rPr>
              <a:t>2016-10-21</a:t>
            </a:r>
            <a:r>
              <a:rPr lang="en-US" sz="1600">
                <a:solidFill>
                  <a:srgbClr val="000000"/>
                </a:solidFill>
                <a:latin typeface="Helvetica"/>
              </a:rPr>
              <a:t>_exceRpt_postProcessedResults_</a:t>
            </a:r>
            <a:r>
              <a:rPr lang="en-US" sz="1600" b="1">
                <a:solidFill>
                  <a:srgbClr val="FFFF00"/>
                </a:solidFill>
                <a:latin typeface="Helvetica"/>
              </a:rPr>
              <a:t>v4.6.3</a:t>
            </a:r>
            <a:r>
              <a:rPr lang="en-US" sz="1600">
                <a:solidFill>
                  <a:srgbClr val="000000"/>
                </a:solidFill>
                <a:latin typeface="Helvetica"/>
              </a:rPr>
              <a:t>.tgz</a:t>
            </a:r>
          </a:p>
          <a:p>
            <a:pPr>
              <a:spcAft>
                <a:spcPts val="600"/>
              </a:spcAft>
            </a:pPr>
            <a:endParaRPr lang="en-US" sz="600">
              <a:solidFill>
                <a:srgbClr val="000000"/>
              </a:solidFill>
              <a:latin typeface="Helvetica"/>
            </a:endParaRPr>
          </a:p>
          <a:p>
            <a:pPr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  <a:latin typeface="Helvetica"/>
              </a:rPr>
              <a:t>Opening the archive file (the app to use varies with your operating system) generates a large set of files, among which are phylogenetic trees, for all samples in the dataset in aggregate as well as for each sample, visualizing</a:t>
            </a:r>
          </a:p>
          <a:p>
            <a:r>
              <a:rPr lang="en-US" sz="1400">
                <a:solidFill>
                  <a:srgbClr val="000000"/>
                </a:solidFill>
                <a:latin typeface="Helvetica"/>
              </a:rPr>
              <a:t>1) all reads mapped to exogenous genomes </a:t>
            </a:r>
          </a:p>
          <a:p>
            <a:r>
              <a:rPr lang="en-US" sz="1400">
                <a:solidFill>
                  <a:srgbClr val="000000"/>
                </a:solidFill>
                <a:latin typeface="Helvetica"/>
              </a:rPr>
              <a:t>        name template: </a:t>
            </a:r>
            <a:r>
              <a:rPr lang="en-US" sz="1400" b="1">
                <a:solidFill>
                  <a:srgbClr val="FF0000"/>
                </a:solidFill>
                <a:latin typeface="Helvetica"/>
              </a:rPr>
              <a:t>&lt;dataset&gt;</a:t>
            </a:r>
            <a:r>
              <a:rPr lang="en-US" sz="1400">
                <a:solidFill>
                  <a:srgbClr val="000000"/>
                </a:solidFill>
                <a:latin typeface="Helvetica"/>
              </a:rPr>
              <a:t>-</a:t>
            </a:r>
            <a:r>
              <a:rPr lang="en-US" sz="1400" b="1">
                <a:solidFill>
                  <a:srgbClr val="FFFFFF"/>
                </a:solidFill>
                <a:latin typeface="Helvetica"/>
              </a:rPr>
              <a:t>&lt;date-processed&gt;</a:t>
            </a:r>
            <a:r>
              <a:rPr lang="en-US" sz="1400">
                <a:solidFill>
                  <a:srgbClr val="000000"/>
                </a:solidFill>
                <a:latin typeface="Helvetica"/>
              </a:rPr>
              <a:t>_exceRpt_exogenousGenomes_TaxonomyTrees_</a:t>
            </a:r>
          </a:p>
          <a:p>
            <a:r>
              <a:rPr lang="en-US" sz="1400">
                <a:solidFill>
                  <a:srgbClr val="000000"/>
                </a:solidFill>
                <a:latin typeface="Helvetica"/>
              </a:rPr>
              <a:t>           aggregateSamples.pdf</a:t>
            </a:r>
          </a:p>
          <a:p>
            <a:r>
              <a:rPr lang="en-US" sz="1400">
                <a:solidFill>
                  <a:srgbClr val="000000"/>
                </a:solidFill>
                <a:latin typeface="Helvetica"/>
              </a:rPr>
              <a:t>           perSample.pdf</a:t>
            </a:r>
          </a:p>
          <a:p>
            <a:r>
              <a:rPr lang="mr-IN" sz="1400">
                <a:solidFill>
                  <a:srgbClr val="000000"/>
                </a:solidFill>
                <a:latin typeface="Helvetica"/>
              </a:rPr>
              <a:t>          </a:t>
            </a:r>
          </a:p>
          <a:p>
            <a:r>
              <a:rPr lang="en-US" sz="1400">
                <a:solidFill>
                  <a:srgbClr val="000000"/>
                </a:solidFill>
                <a:latin typeface="Helvetica"/>
              </a:rPr>
              <a:t>2) all reads mapped to exogenous ribosomal RNA </a:t>
            </a:r>
          </a:p>
          <a:p>
            <a:r>
              <a:rPr lang="en-US" sz="1400">
                <a:solidFill>
                  <a:srgbClr val="000000"/>
                </a:solidFill>
                <a:latin typeface="Helvetica"/>
              </a:rPr>
              <a:t>        name template: </a:t>
            </a:r>
            <a:r>
              <a:rPr lang="en-US" sz="1400" b="1">
                <a:solidFill>
                  <a:srgbClr val="FF0000"/>
                </a:solidFill>
                <a:latin typeface="Helvetica"/>
              </a:rPr>
              <a:t>&lt;dataset&gt;</a:t>
            </a:r>
            <a:r>
              <a:rPr lang="en-US" sz="1400">
                <a:solidFill>
                  <a:srgbClr val="000000"/>
                </a:solidFill>
                <a:latin typeface="Helvetica"/>
              </a:rPr>
              <a:t>-</a:t>
            </a:r>
            <a:r>
              <a:rPr lang="en-US" sz="1400" b="1">
                <a:solidFill>
                  <a:srgbClr val="FFFFFF"/>
                </a:solidFill>
                <a:latin typeface="Helvetica"/>
              </a:rPr>
              <a:t>&lt;date-processed&gt;</a:t>
            </a:r>
            <a:r>
              <a:rPr lang="en-US" sz="1400">
                <a:solidFill>
                  <a:srgbClr val="000000"/>
                </a:solidFill>
                <a:latin typeface="Helvetica"/>
              </a:rPr>
              <a:t>_exceRpt_exogenousRibosomal_TaxonomyTrees_</a:t>
            </a:r>
          </a:p>
          <a:p>
            <a:r>
              <a:rPr lang="en-US" sz="1400">
                <a:solidFill>
                  <a:srgbClr val="000000"/>
                </a:solidFill>
                <a:latin typeface="Helvetica"/>
              </a:rPr>
              <a:t>           aggregateSamples.pdf</a:t>
            </a:r>
          </a:p>
          <a:p>
            <a:r>
              <a:rPr lang="en-US" sz="1400">
                <a:solidFill>
                  <a:srgbClr val="000000"/>
                </a:solidFill>
                <a:latin typeface="Helvetica"/>
              </a:rPr>
              <a:t>           perSample.pdf</a:t>
            </a:r>
          </a:p>
        </p:txBody>
      </p:sp>
      <p:pic>
        <p:nvPicPr>
          <p:cNvPr id="13" name="Picture 12" descr="logo-PNDRI-180x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400" y="5829925"/>
            <a:ext cx="84582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Helvetica"/>
                <a:cs typeface="Helvetica"/>
              </a:rPr>
              <a:t>The following slides show </a:t>
            </a:r>
            <a:r>
              <a:rPr lang="en-US" b="1">
                <a:solidFill>
                  <a:srgbClr val="FF0000"/>
                </a:solidFill>
                <a:latin typeface="Helvetica"/>
              </a:rPr>
              <a:t>DGALA1-gut-plasma</a:t>
            </a:r>
            <a:r>
              <a:rPr lang="en-US">
                <a:solidFill>
                  <a:srgbClr val="000000"/>
                </a:solidFill>
                <a:latin typeface="Helvetica"/>
              </a:rPr>
              <a:t>-</a:t>
            </a:r>
            <a:r>
              <a:rPr lang="en-US" b="1">
                <a:ln w="3175" cmpd="sng">
                  <a:solidFill>
                    <a:schemeClr val="tx1"/>
                  </a:solidFill>
                </a:ln>
                <a:solidFill>
                  <a:srgbClr val="FFFFFF"/>
                </a:solidFill>
                <a:latin typeface="Helvetica"/>
              </a:rPr>
              <a:t>2016-10-21</a:t>
            </a:r>
            <a:r>
              <a:rPr lang="en-US">
                <a:solidFill>
                  <a:srgbClr val="000000"/>
                </a:solidFill>
                <a:latin typeface="Helvetica"/>
              </a:rPr>
              <a:t>_</a:t>
            </a:r>
            <a:endParaRPr lang="en-US" dirty="0">
              <a:latin typeface="Helvetica"/>
              <a:cs typeface="Helvetica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Helvetica"/>
                <a:cs typeface="Helvetica"/>
              </a:rPr>
              <a:t>exceRpt_exogenousGenomes_TaxonomyTrees_aggregateSamples.pdf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838200" y="1066800"/>
            <a:ext cx="8153400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728582" y="228600"/>
            <a:ext cx="8153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Exogenous phylogenetic trees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2335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1515" y="42850"/>
            <a:ext cx="737194" cy="8715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38200" y="1066800"/>
            <a:ext cx="8153400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728582" y="228600"/>
            <a:ext cx="8153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Exogenous phylogenetic trees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 descr="logo-PNDRI-180x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8759" y="1150203"/>
            <a:ext cx="8077200" cy="830997"/>
          </a:xfrm>
          <a:prstGeom prst="rect">
            <a:avLst/>
          </a:prstGeom>
          <a:solidFill>
            <a:srgbClr val="5DA0E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>
              <a:buFont typeface="+mj-lt"/>
              <a:buAutoNum type="arabicPeriod" startAt="2"/>
            </a:pPr>
            <a:r>
              <a:rPr lang="en-US"/>
              <a:t>Given that many small RNAs in these plasma samples are non-human, what is their source?</a:t>
            </a:r>
          </a:p>
        </p:txBody>
      </p:sp>
      <p:pic>
        <p:nvPicPr>
          <p:cNvPr id="2" name="Picture 1" descr="DGALA1-gut-plasma-2016-10-21_exceRpt_exogenousGenomes_TaxonomyTrees_aggregateSampl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9144000" cy="426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2948970"/>
            <a:ext cx="845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Helvetica"/>
                <a:cs typeface="Helvetica"/>
              </a:rPr>
              <a:t>small RNAs mapped to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Helvetica"/>
                <a:cs typeface="Helvetica"/>
              </a:rPr>
              <a:t>exogenous genomes</a:t>
            </a:r>
            <a:endParaRPr lang="en-US" sz="1600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2038290"/>
            <a:ext cx="7696200" cy="707886"/>
          </a:xfrm>
          <a:prstGeom prst="rect">
            <a:avLst/>
          </a:prstGeom>
          <a:solidFill>
            <a:srgbClr val="60DA4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 startAt="2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 marL="0" indent="0">
              <a:buNone/>
            </a:pPr>
            <a:r>
              <a:rPr lang="en-US" sz="2000" dirty="0"/>
              <a:t>The main sources of exogenous small RNA are bacteria (</a:t>
            </a:r>
            <a:r>
              <a:rPr lang="en-US" sz="2000" b="1" dirty="0">
                <a:solidFill>
                  <a:srgbClr val="FF0000"/>
                </a:solidFill>
              </a:rPr>
              <a:t>18%</a:t>
            </a:r>
            <a:r>
              <a:rPr lang="en-US" sz="2000" dirty="0"/>
              <a:t>) – specifically proteobacteria (</a:t>
            </a:r>
            <a:r>
              <a:rPr lang="en-US" sz="2000" b="1" dirty="0">
                <a:solidFill>
                  <a:srgbClr val="FF0000"/>
                </a:solidFill>
              </a:rPr>
              <a:t>7%</a:t>
            </a:r>
            <a:r>
              <a:rPr lang="en-US" sz="2000" dirty="0"/>
              <a:t>) – and fungi (7%).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74088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1515" y="42850"/>
            <a:ext cx="737194" cy="8715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38200" y="1066800"/>
            <a:ext cx="8153400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728582" y="228600"/>
            <a:ext cx="8153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Exogenous phylogenetic trees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0566"/>
            <a:ext cx="2133600" cy="365125"/>
          </a:xfrm>
        </p:spPr>
        <p:txBody>
          <a:bodyPr/>
          <a:lstStyle/>
          <a:p>
            <a:pPr algn="l"/>
            <a:fld id="{42D882AF-417C-435C-9F28-43C1763EC6AE}" type="slidenum">
              <a:rPr lang="en-US" smtClean="0"/>
              <a:pPr algn="l"/>
              <a:t>22</a:t>
            </a:fld>
            <a:endParaRPr lang="en-US"/>
          </a:p>
        </p:txBody>
      </p:sp>
      <p:pic>
        <p:nvPicPr>
          <p:cNvPr id="8" name="Picture 7" descr="logo-PNDRI-180x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8759" y="1150203"/>
            <a:ext cx="8077200" cy="830997"/>
          </a:xfrm>
          <a:prstGeom prst="rect">
            <a:avLst/>
          </a:prstGeom>
          <a:solidFill>
            <a:srgbClr val="5DA0E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>
              <a:buFont typeface="+mj-lt"/>
              <a:buAutoNum type="arabicPeriod" startAt="2"/>
            </a:pPr>
            <a:r>
              <a:rPr lang="en-US"/>
              <a:t>Given that many small RNAs in these plasma samples are non-human, what is their source?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180" y="3980875"/>
            <a:ext cx="1154654" cy="45720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DGALA1-gut-plasma-2016-10-21_exceRpt_exogenousGenomes_TaxonomyTrees_aggregateSample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4" r="54933" b="42285"/>
          <a:stretch/>
        </p:blipFill>
        <p:spPr>
          <a:xfrm>
            <a:off x="1295400" y="4191000"/>
            <a:ext cx="7789190" cy="2743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2948970"/>
            <a:ext cx="845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Helvetica"/>
                <a:cs typeface="Helvetica"/>
              </a:rPr>
              <a:t>small RNAs mapped to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Helvetica"/>
                <a:cs typeface="Helvetica"/>
              </a:rPr>
              <a:t>exogenous genomes</a:t>
            </a:r>
            <a:endParaRPr lang="en-US" sz="1600">
              <a:solidFill>
                <a:srgbClr val="000000"/>
              </a:solidFill>
              <a:latin typeface="Helvetica"/>
            </a:endParaRPr>
          </a:p>
        </p:txBody>
      </p:sp>
      <p:pic>
        <p:nvPicPr>
          <p:cNvPr id="23" name="Picture 22" descr="DGALA1-gut-plasma-2016-10-21_exceRpt_exogenousGenomes_TaxonomyTrees_aggregateSampl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3728720"/>
            <a:ext cx="2460171" cy="11480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4400" y="2038290"/>
            <a:ext cx="7696200" cy="707886"/>
          </a:xfrm>
          <a:prstGeom prst="rect">
            <a:avLst/>
          </a:prstGeom>
          <a:solidFill>
            <a:srgbClr val="60DA4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 startAt="2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 marL="0" indent="0">
              <a:buNone/>
            </a:pPr>
            <a:r>
              <a:rPr lang="en-US" sz="2000" dirty="0"/>
              <a:t>The main sources of exogenous small RNA are bacteria (</a:t>
            </a:r>
            <a:r>
              <a:rPr lang="en-US" sz="2000" b="1" dirty="0">
                <a:solidFill>
                  <a:srgbClr val="FF0000"/>
                </a:solidFill>
              </a:rPr>
              <a:t>18%</a:t>
            </a:r>
            <a:r>
              <a:rPr lang="en-US" sz="2000" dirty="0"/>
              <a:t>) – specifically proteobacteria (</a:t>
            </a:r>
            <a:r>
              <a:rPr lang="en-US" sz="2000" b="1" dirty="0">
                <a:solidFill>
                  <a:srgbClr val="FF0000"/>
                </a:solidFill>
              </a:rPr>
              <a:t>7%</a:t>
            </a:r>
            <a:r>
              <a:rPr lang="en-US" sz="2000" dirty="0"/>
              <a:t>) – and fungi (7%).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88541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1515" y="42850"/>
            <a:ext cx="737194" cy="8715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38200" y="1066800"/>
            <a:ext cx="8153400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728582" y="228600"/>
            <a:ext cx="8153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Exogenous phylogenetic trees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7" descr="logo-PNDRI-180x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8759" y="1150203"/>
            <a:ext cx="8077200" cy="830997"/>
          </a:xfrm>
          <a:prstGeom prst="rect">
            <a:avLst/>
          </a:prstGeom>
          <a:solidFill>
            <a:srgbClr val="5DA0E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>
              <a:buFont typeface="+mj-lt"/>
              <a:buAutoNum type="arabicPeriod" startAt="2"/>
            </a:pPr>
            <a:r>
              <a:rPr lang="en-US"/>
              <a:t>Given that many small RNAs in these plasma samples are non-human, what is their source?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03767" y="3988859"/>
            <a:ext cx="1322487" cy="258423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DGALA1-gut-plasma-2016-10-21_exceRpt_exogenousGenomes_TaxonomyTrees_aggregateSampl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3728720"/>
            <a:ext cx="2460171" cy="1148080"/>
          </a:xfrm>
          <a:prstGeom prst="rect">
            <a:avLst/>
          </a:prstGeom>
        </p:spPr>
      </p:pic>
      <p:pic>
        <p:nvPicPr>
          <p:cNvPr id="18" name="Picture 17" descr="DGALA1-gut-plasma-2016-10-21_exceRpt_exogenousGenomes_TaxonomyTrees_aggregateSample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9" t="24956" r="7499" b="59144"/>
          <a:stretch/>
        </p:blipFill>
        <p:spPr>
          <a:xfrm>
            <a:off x="0" y="4923086"/>
            <a:ext cx="9260574" cy="17063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948970"/>
            <a:ext cx="845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Helvetica"/>
                <a:cs typeface="Helvetica"/>
              </a:rPr>
              <a:t>small RNAs mapped to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Helvetica"/>
                <a:cs typeface="Helvetica"/>
              </a:rPr>
              <a:t>exogenous genomes</a:t>
            </a:r>
            <a:endParaRPr lang="en-US" sz="1600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400" y="2038290"/>
            <a:ext cx="7696200" cy="707886"/>
          </a:xfrm>
          <a:prstGeom prst="rect">
            <a:avLst/>
          </a:prstGeom>
          <a:solidFill>
            <a:srgbClr val="60DA4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 startAt="2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 marL="0" indent="0">
              <a:buNone/>
            </a:pPr>
            <a:r>
              <a:rPr lang="en-US" sz="2000" dirty="0"/>
              <a:t>The main sources of exogenous small RNA are bacteria (</a:t>
            </a:r>
            <a:r>
              <a:rPr lang="en-US" sz="2000" b="1" dirty="0">
                <a:solidFill>
                  <a:srgbClr val="FF0000"/>
                </a:solidFill>
              </a:rPr>
              <a:t>18%</a:t>
            </a:r>
            <a:r>
              <a:rPr lang="en-US" sz="2000" dirty="0"/>
              <a:t>) – specifically proteobacteria (</a:t>
            </a:r>
            <a:r>
              <a:rPr lang="en-US" sz="2000" b="1" dirty="0">
                <a:solidFill>
                  <a:srgbClr val="FF0000"/>
                </a:solidFill>
              </a:rPr>
              <a:t>7%</a:t>
            </a:r>
            <a:r>
              <a:rPr lang="en-US" sz="2000" dirty="0"/>
              <a:t>) – and fungi (7%).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343692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1515" y="42850"/>
            <a:ext cx="737194" cy="8715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38200" y="1066800"/>
            <a:ext cx="8153400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728582" y="228600"/>
            <a:ext cx="8153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Exogenous phylogenetic trees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 descr="logo-PNDRI-180x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8759" y="1150203"/>
            <a:ext cx="8077200" cy="830997"/>
          </a:xfrm>
          <a:prstGeom prst="rect">
            <a:avLst/>
          </a:prstGeom>
          <a:solidFill>
            <a:srgbClr val="5DA0E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>
              <a:buFont typeface="+mj-lt"/>
              <a:buAutoNum type="arabicPeriod" startAt="2"/>
            </a:pPr>
            <a:r>
              <a:rPr lang="en-US"/>
              <a:t>Given that many small RNAs in these plasma samples are non-human, what is their source?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4400" y="2038290"/>
            <a:ext cx="7696200" cy="707886"/>
          </a:xfrm>
          <a:prstGeom prst="rect">
            <a:avLst/>
          </a:prstGeom>
          <a:solidFill>
            <a:srgbClr val="60DA4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 startAt="2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 marL="0" indent="0">
              <a:buNone/>
            </a:pPr>
            <a:r>
              <a:rPr lang="en-US" sz="2000" dirty="0"/>
              <a:t>The main sources of exogenous small RNA are bacteria (</a:t>
            </a:r>
            <a:r>
              <a:rPr lang="en-US" sz="2000" b="1" dirty="0">
                <a:solidFill>
                  <a:srgbClr val="FF0000"/>
                </a:solidFill>
              </a:rPr>
              <a:t>18%</a:t>
            </a:r>
            <a:r>
              <a:rPr lang="en-US" sz="2000" dirty="0"/>
              <a:t>) – specifically proteobacteria (</a:t>
            </a:r>
            <a:r>
              <a:rPr lang="en-US" sz="2000" b="1" dirty="0">
                <a:solidFill>
                  <a:srgbClr val="FF0000"/>
                </a:solidFill>
              </a:rPr>
              <a:t>7%</a:t>
            </a:r>
            <a:r>
              <a:rPr lang="en-US" sz="2000" dirty="0"/>
              <a:t>) – and fungi (7%).</a:t>
            </a:r>
            <a:endParaRPr lang="en-US" sz="2000"/>
          </a:p>
        </p:txBody>
      </p:sp>
      <p:sp>
        <p:nvSpPr>
          <p:cNvPr id="17" name="TextBox 16"/>
          <p:cNvSpPr txBox="1"/>
          <p:nvPr/>
        </p:nvSpPr>
        <p:spPr>
          <a:xfrm>
            <a:off x="457200" y="2920424"/>
            <a:ext cx="853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latin typeface="Helvetica"/>
                <a:cs typeface="Helvetica"/>
              </a:rPr>
              <a:t>Why do the numbers in the tree images differ from those in the table?</a:t>
            </a:r>
            <a:endParaRPr lang="en-US" sz="1600">
              <a:solidFill>
                <a:srgbClr val="000000"/>
              </a:solidFill>
              <a:latin typeface="Helvetic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09" y="3435930"/>
            <a:ext cx="8328291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48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4" y="3827614"/>
            <a:ext cx="9019984" cy="26794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exRNA logo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1515" y="42850"/>
            <a:ext cx="737194" cy="8715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38200" y="1066800"/>
            <a:ext cx="8153400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728582" y="228600"/>
            <a:ext cx="8153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Exogenous phylogenetic trees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 descr="logo-PNDRI-180x9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4400" y="1107122"/>
            <a:ext cx="7696200" cy="707886"/>
          </a:xfrm>
          <a:prstGeom prst="rect">
            <a:avLst/>
          </a:prstGeom>
          <a:solidFill>
            <a:srgbClr val="60DA4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 startAt="2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 marL="0" indent="0">
              <a:buNone/>
            </a:pPr>
            <a:r>
              <a:rPr lang="en-US" sz="2000" dirty="0"/>
              <a:t>The main sources of exogenous small RNA are bacteria (</a:t>
            </a:r>
            <a:r>
              <a:rPr lang="en-US" sz="2000" b="1" dirty="0">
                <a:solidFill>
                  <a:srgbClr val="FF0000"/>
                </a:solidFill>
              </a:rPr>
              <a:t>18%</a:t>
            </a:r>
            <a:r>
              <a:rPr lang="en-US" sz="2000" dirty="0"/>
              <a:t>) – specifically proteobacteria (</a:t>
            </a:r>
            <a:r>
              <a:rPr lang="en-US" sz="2000" b="1" dirty="0">
                <a:solidFill>
                  <a:srgbClr val="FF0000"/>
                </a:solidFill>
              </a:rPr>
              <a:t>7%</a:t>
            </a:r>
            <a:r>
              <a:rPr lang="en-US" sz="2000" dirty="0"/>
              <a:t>) – and fungi (7%).</a:t>
            </a:r>
            <a:endParaRPr lang="en-US" sz="2000"/>
          </a:p>
        </p:txBody>
      </p:sp>
      <p:sp>
        <p:nvSpPr>
          <p:cNvPr id="17" name="TextBox 16"/>
          <p:cNvSpPr txBox="1"/>
          <p:nvPr/>
        </p:nvSpPr>
        <p:spPr>
          <a:xfrm>
            <a:off x="457200" y="1919133"/>
            <a:ext cx="85344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latin typeface="Helvetica"/>
                <a:cs typeface="Helvetica"/>
              </a:rPr>
              <a:t>Why do the numbers in the tree images differ from those in the table? 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latin typeface="Helvetica"/>
                <a:cs typeface="Helvetica"/>
              </a:rPr>
              <a:t>The tree images are built by </a:t>
            </a:r>
            <a:r>
              <a:rPr lang="en-US" sz="1600" b="1" dirty="0">
                <a:solidFill>
                  <a:srgbClr val="60DA45"/>
                </a:solidFill>
                <a:latin typeface="Helvetica"/>
                <a:cs typeface="Helvetica"/>
              </a:rPr>
              <a:t>summing</a:t>
            </a:r>
            <a:r>
              <a:rPr lang="en-US" sz="1600" dirty="0">
                <a:latin typeface="Helvetica"/>
                <a:cs typeface="Helvetica"/>
              </a:rPr>
              <a:t> read counts from each </a:t>
            </a:r>
            <a:r>
              <a:rPr lang="en-U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specific</a:t>
            </a:r>
            <a:r>
              <a:rPr lang="en-US" sz="1600" dirty="0">
                <a:latin typeface="Helvetica"/>
                <a:cs typeface="Helvetica"/>
              </a:rPr>
              <a:t> node with the </a:t>
            </a:r>
            <a:r>
              <a:rPr lang="en-US" sz="1600" b="1" dirty="0">
                <a:ln w="3175" cmpd="sng">
                  <a:solidFill>
                    <a:srgbClr val="B2B64C"/>
                  </a:solidFill>
                </a:ln>
                <a:solidFill>
                  <a:srgbClr val="F2F866"/>
                </a:solidFill>
                <a:latin typeface="Helvetica"/>
                <a:cs typeface="Helvetica"/>
              </a:rPr>
              <a:t>cumulative</a:t>
            </a:r>
            <a:r>
              <a:rPr lang="en-US" sz="1600" dirty="0">
                <a:latin typeface="Helvetica"/>
                <a:cs typeface="Helvetica"/>
              </a:rPr>
              <a:t> number of reads mapped to nodes below it in the tree. 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The tables downloaded from the Datasets pull-down are </a:t>
            </a:r>
            <a:r>
              <a:rPr lang="en-US" sz="1600" b="1" dirty="0">
                <a:ln w="3175" cmpd="sng">
                  <a:solidFill>
                    <a:srgbClr val="B2B64C"/>
                  </a:solidFill>
                </a:ln>
                <a:solidFill>
                  <a:srgbClr val="F2F866"/>
                </a:solidFill>
                <a:latin typeface="Helvetica"/>
                <a:cs typeface="Helvetica"/>
              </a:rPr>
              <a:t>cumulative</a:t>
            </a: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 read counts.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Summing the </a:t>
            </a:r>
            <a:r>
              <a:rPr lang="en-US" sz="1600" b="1" dirty="0">
                <a:ln w="3175" cmpd="sng">
                  <a:solidFill>
                    <a:srgbClr val="B2B64C"/>
                  </a:solidFill>
                </a:ln>
                <a:solidFill>
                  <a:srgbClr val="F2F866"/>
                </a:solidFill>
                <a:latin typeface="Helvetica"/>
                <a:cs typeface="Helvetica"/>
              </a:rPr>
              <a:t>cumulative</a:t>
            </a: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 and </a:t>
            </a:r>
            <a:r>
              <a:rPr lang="en-U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specific</a:t>
            </a:r>
            <a:r>
              <a:rPr lang="en-US" sz="1600" dirty="0">
                <a:solidFill>
                  <a:srgbClr val="000000"/>
                </a:solidFill>
                <a:latin typeface="Helvetica"/>
                <a:cs typeface="Helvetica"/>
              </a:rPr>
              <a:t> read counts from the full exceRpt results generates the same numbers seen in the trees. </a:t>
            </a:r>
            <a:endParaRPr lang="en-US" sz="1600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14901" y="3821545"/>
            <a:ext cx="951345" cy="2667000"/>
          </a:xfrm>
          <a:prstGeom prst="rect">
            <a:avLst/>
          </a:prstGeom>
          <a:solidFill>
            <a:srgbClr val="A48FBB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235194" y="3833196"/>
            <a:ext cx="1840452" cy="2667000"/>
          </a:xfrm>
          <a:prstGeom prst="rect">
            <a:avLst/>
          </a:prstGeom>
          <a:solidFill>
            <a:srgbClr val="F2F866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013742" y="3833196"/>
            <a:ext cx="2209800" cy="2667000"/>
          </a:xfrm>
          <a:prstGeom prst="rect">
            <a:avLst/>
          </a:prstGeom>
          <a:solidFill>
            <a:srgbClr val="53D736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3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633196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Wang K., Hong L., Yuan Y., Etheridge A., Zhou Y., Huang D., Wilmes P., &amp; Galas D. (2012) The Complex Exogenous RNA Spectra in Human Plasma: An Interface with Human Gut Biota? PLoS ONE 7: e51009.</a:t>
            </a:r>
            <a:endParaRPr lang="en-US" sz="1400">
              <a:latin typeface="Helvetica"/>
              <a:cs typeface="Helvetica"/>
            </a:endParaRPr>
          </a:p>
        </p:txBody>
      </p:sp>
      <p:pic>
        <p:nvPicPr>
          <p:cNvPr id="11" name="Picture 10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3079" y="44624"/>
            <a:ext cx="1075115" cy="127105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186087" y="980728"/>
            <a:ext cx="5850386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143000" y="210344"/>
            <a:ext cx="5867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Use </a:t>
            </a:r>
            <a:r>
              <a:rPr lang="en-US" sz="3000" b="1" dirty="0" smtClean="0">
                <a:solidFill>
                  <a:srgbClr val="2E9EE2"/>
                </a:solidFill>
                <a:latin typeface="Helvetica"/>
                <a:cs typeface="Helvetica"/>
              </a:rPr>
              <a:t>Case</a:t>
            </a:r>
            <a:r>
              <a:rPr lang="en-US" sz="3000" b="1" dirty="0">
                <a:solidFill>
                  <a:srgbClr val="2E9EE2"/>
                </a:solidFill>
                <a:latin typeface="Helvetica"/>
                <a:cs typeface="Helvetica"/>
              </a:rPr>
              <a:t> </a:t>
            </a:r>
            <a:r>
              <a:rPr lang="en-US" sz="3000" b="1" dirty="0">
                <a:latin typeface="Helvetica"/>
                <a:cs typeface="Helvetica"/>
              </a:rPr>
              <a:t>1: Exogenous exRNA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pic>
        <p:nvPicPr>
          <p:cNvPr id="14" name="Picture 13" descr="logo-PNDRI-180x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" y="2082224"/>
            <a:ext cx="8534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Helvetica"/>
              </a:rPr>
              <a:t>We can look for the answer to this question by downloading </a:t>
            </a:r>
            <a:r>
              <a:rPr lang="en-US" sz="1600" b="1">
                <a:solidFill>
                  <a:srgbClr val="000000"/>
                </a:solidFill>
                <a:latin typeface="Helvetica"/>
              </a:rPr>
              <a:t>Raw miRNA read counts</a:t>
            </a:r>
            <a:r>
              <a:rPr lang="en-US" sz="1600">
                <a:solidFill>
                  <a:srgbClr val="000000"/>
                </a:solidFill>
                <a:latin typeface="Helvetica"/>
              </a:rPr>
              <a:t> from </a:t>
            </a:r>
            <a:r>
              <a:rPr lang="en-US" sz="1600" dirty="0">
                <a:latin typeface="Helvetica"/>
                <a:cs typeface="Helvetica"/>
              </a:rPr>
              <a:t>the Dataset Files pull-down.</a:t>
            </a:r>
            <a:endParaRPr lang="en-US" sz="1600">
              <a:solidFill>
                <a:srgbClr val="000000"/>
              </a:solidFill>
              <a:latin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8759" y="1092716"/>
            <a:ext cx="8077200" cy="830997"/>
          </a:xfrm>
          <a:prstGeom prst="rect">
            <a:avLst/>
          </a:prstGeom>
          <a:solidFill>
            <a:srgbClr val="5DA0E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>
              <a:buFont typeface="+mj-lt"/>
              <a:buAutoNum type="arabicPeriod" startAt="3"/>
            </a:pPr>
            <a:r>
              <a:rPr lang="en-US"/>
              <a:t>Which miRNAs are normally present in human plasma?</a:t>
            </a:r>
          </a:p>
        </p:txBody>
      </p:sp>
      <p:pic>
        <p:nvPicPr>
          <p:cNvPr id="20" name="Picture 19" descr="Screen Shot 2018-02-12 at 12Feb 13.5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9144000" cy="556895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90372" y="4826516"/>
            <a:ext cx="1667828" cy="278884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cursor-pointingha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953000"/>
            <a:ext cx="304800" cy="32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12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3-05 at 5Mar 15.55 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43"/>
          <a:stretch/>
        </p:blipFill>
        <p:spPr>
          <a:xfrm>
            <a:off x="304800" y="2971800"/>
            <a:ext cx="6096000" cy="25229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1" name="Picture 10" descr="exRNA logo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3079" y="44624"/>
            <a:ext cx="1075115" cy="127105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186087" y="980728"/>
            <a:ext cx="5850386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143000" y="210344"/>
            <a:ext cx="5867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Use </a:t>
            </a:r>
            <a:r>
              <a:rPr lang="en-US" sz="3000" b="1" dirty="0" smtClean="0">
                <a:solidFill>
                  <a:srgbClr val="2E9EE2"/>
                </a:solidFill>
                <a:latin typeface="Helvetica"/>
                <a:cs typeface="Helvetica"/>
              </a:rPr>
              <a:t>Case</a:t>
            </a:r>
            <a:r>
              <a:rPr lang="en-US" sz="3000" b="1" dirty="0">
                <a:solidFill>
                  <a:srgbClr val="2E9EE2"/>
                </a:solidFill>
                <a:latin typeface="Helvetica"/>
                <a:cs typeface="Helvetica"/>
              </a:rPr>
              <a:t> </a:t>
            </a:r>
            <a:r>
              <a:rPr lang="en-US" sz="3000" b="1" dirty="0">
                <a:latin typeface="Helvetica"/>
                <a:cs typeface="Helvetica"/>
              </a:rPr>
              <a:t>1: Exogenous exRNA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pic>
        <p:nvPicPr>
          <p:cNvPr id="14" name="Picture 13" descr="logo-PNDRI-180x9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8759" y="1092716"/>
            <a:ext cx="8077200" cy="830997"/>
          </a:xfrm>
          <a:prstGeom prst="rect">
            <a:avLst/>
          </a:prstGeom>
          <a:solidFill>
            <a:srgbClr val="5DA0E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>
              <a:buFont typeface="+mj-lt"/>
              <a:buAutoNum type="arabicPeriod" startAt="3"/>
            </a:pPr>
            <a:r>
              <a:rPr lang="en-US"/>
              <a:t>Which miRNAs are normally present in human plasma?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" y="1981200"/>
            <a:ext cx="8534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Helvetica"/>
              </a:rPr>
              <a:t>Copy and paste that read count table into Excel (Paste Special </a:t>
            </a:r>
            <a:r>
              <a:rPr lang="mr-IN" sz="1600">
                <a:solidFill>
                  <a:srgbClr val="000000"/>
                </a:solidFill>
                <a:latin typeface="Helvetica"/>
              </a:rPr>
              <a:t>–</a:t>
            </a:r>
            <a:r>
              <a:rPr lang="en-US" sz="1600">
                <a:solidFill>
                  <a:srgbClr val="000000"/>
                </a:solidFill>
                <a:latin typeface="Helvetica"/>
              </a:rPr>
              <a:t> as Text).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Helvetica"/>
              </a:rPr>
              <a:t>Then average the read counts for the 3 conditions – healthy controls (norm), colorectal cancer (crc), and ulcerative colitis (uc) – and sort by the average in the normal samples.</a:t>
            </a:r>
          </a:p>
        </p:txBody>
      </p:sp>
      <p:pic>
        <p:nvPicPr>
          <p:cNvPr id="6" name="Picture 5" descr="Screen Shot 2018-03-05 at 5Mar 16.06 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7"/>
          <a:stretch/>
        </p:blipFill>
        <p:spPr>
          <a:xfrm>
            <a:off x="1296589" y="3657600"/>
            <a:ext cx="6094811" cy="23667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Curved Left Arrow 22"/>
          <p:cNvSpPr/>
          <p:nvPr/>
        </p:nvSpPr>
        <p:spPr>
          <a:xfrm rot="16200000">
            <a:off x="3122295" y="2897507"/>
            <a:ext cx="914398" cy="1520187"/>
          </a:xfrm>
          <a:prstGeom prst="curvedLeftArrow">
            <a:avLst>
              <a:gd name="adj1" fmla="val 25000"/>
              <a:gd name="adj2" fmla="val 47455"/>
              <a:gd name="adj3" fmla="val 25000"/>
            </a:avLst>
          </a:prstGeom>
          <a:solidFill>
            <a:srgbClr val="5DA0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9" name="Picture 28" descr="Screen Shot 2018-03-05 at 5Mar 16.06 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0" r="73451" b="71907"/>
          <a:stretch/>
        </p:blipFill>
        <p:spPr>
          <a:xfrm>
            <a:off x="2334380" y="3657600"/>
            <a:ext cx="1389856" cy="664877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30" name="Straight Connector 29"/>
          <p:cNvCxnSpPr/>
          <p:nvPr/>
        </p:nvCxnSpPr>
        <p:spPr>
          <a:xfrm>
            <a:off x="1296589" y="3657600"/>
            <a:ext cx="2589611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b="32593"/>
          <a:stretch/>
        </p:blipFill>
        <p:spPr>
          <a:xfrm>
            <a:off x="2895600" y="4343401"/>
            <a:ext cx="5905500" cy="22626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Curved Left Arrow 25"/>
          <p:cNvSpPr/>
          <p:nvPr/>
        </p:nvSpPr>
        <p:spPr>
          <a:xfrm rot="16200000">
            <a:off x="5488307" y="3583307"/>
            <a:ext cx="914398" cy="1520187"/>
          </a:xfrm>
          <a:prstGeom prst="curvedLeftArrow">
            <a:avLst>
              <a:gd name="adj1" fmla="val 25000"/>
              <a:gd name="adj2" fmla="val 47455"/>
              <a:gd name="adj3" fmla="val 25000"/>
            </a:avLst>
          </a:prstGeom>
          <a:solidFill>
            <a:srgbClr val="5DA0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r="48677" b="32593"/>
          <a:stretch/>
        </p:blipFill>
        <p:spPr>
          <a:xfrm>
            <a:off x="2895600" y="4343400"/>
            <a:ext cx="3030886" cy="226265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853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1" name="Picture 10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3079" y="44624"/>
            <a:ext cx="1075115" cy="127105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186087" y="980728"/>
            <a:ext cx="5850386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143000" y="210344"/>
            <a:ext cx="5867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Use </a:t>
            </a:r>
            <a:r>
              <a:rPr lang="en-US" sz="3000" b="1" dirty="0" smtClean="0">
                <a:solidFill>
                  <a:srgbClr val="2E9EE2"/>
                </a:solidFill>
                <a:latin typeface="Helvetica"/>
                <a:cs typeface="Helvetica"/>
              </a:rPr>
              <a:t>Case</a:t>
            </a:r>
            <a:r>
              <a:rPr lang="en-US" sz="3000" b="1" dirty="0">
                <a:solidFill>
                  <a:srgbClr val="2E9EE2"/>
                </a:solidFill>
                <a:latin typeface="Helvetica"/>
                <a:cs typeface="Helvetica"/>
              </a:rPr>
              <a:t> </a:t>
            </a:r>
            <a:r>
              <a:rPr lang="en-US" sz="3000" b="1" dirty="0">
                <a:latin typeface="Helvetica"/>
                <a:cs typeface="Helvetica"/>
              </a:rPr>
              <a:t>1: Exogenous exRNA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pic>
        <p:nvPicPr>
          <p:cNvPr id="14" name="Picture 13" descr="logo-PNDRI-180x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8759" y="1092716"/>
            <a:ext cx="8077200" cy="830997"/>
          </a:xfrm>
          <a:prstGeom prst="rect">
            <a:avLst/>
          </a:prstGeom>
          <a:solidFill>
            <a:srgbClr val="5DA0E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>
              <a:buFont typeface="+mj-lt"/>
              <a:buAutoNum type="arabicPeriod" startAt="3"/>
            </a:pPr>
            <a:r>
              <a:rPr lang="en-US"/>
              <a:t>Which miRNAs are normally present in human plasma?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" y="1981200"/>
            <a:ext cx="8534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Helvetica"/>
              </a:rPr>
              <a:t>Back at the exRNA Atlas home page, we can study the pathways in which a group of miRNAs of interest are involved.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b="18313"/>
          <a:stretch/>
        </p:blipFill>
        <p:spPr>
          <a:xfrm>
            <a:off x="533400" y="2667000"/>
            <a:ext cx="8153400" cy="37857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533400" y="2895599"/>
            <a:ext cx="1354243" cy="2219137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0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3-05 at 5Mar 16.1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8250"/>
            <a:ext cx="9144000" cy="5568950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1" name="Picture 10" descr="exRNA logo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3079" y="44624"/>
            <a:ext cx="1075115" cy="127105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186087" y="980728"/>
            <a:ext cx="5850386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143000" y="210344"/>
            <a:ext cx="5867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Use </a:t>
            </a:r>
            <a:r>
              <a:rPr lang="en-US" sz="3000" b="1" dirty="0" smtClean="0">
                <a:solidFill>
                  <a:srgbClr val="2E9EE2"/>
                </a:solidFill>
                <a:latin typeface="Helvetica"/>
                <a:cs typeface="Helvetica"/>
              </a:rPr>
              <a:t>Case</a:t>
            </a:r>
            <a:r>
              <a:rPr lang="en-US" sz="3000" b="1" dirty="0">
                <a:solidFill>
                  <a:srgbClr val="2E9EE2"/>
                </a:solidFill>
                <a:latin typeface="Helvetica"/>
                <a:cs typeface="Helvetica"/>
              </a:rPr>
              <a:t> </a:t>
            </a:r>
            <a:r>
              <a:rPr lang="en-US" sz="3000" b="1" dirty="0">
                <a:latin typeface="Helvetica"/>
                <a:cs typeface="Helvetica"/>
              </a:rPr>
              <a:t>1: Exogenous exRNA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pic>
        <p:nvPicPr>
          <p:cNvPr id="14" name="Picture 13" descr="logo-PNDRI-180x9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" y="2082224"/>
            <a:ext cx="853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Helvetica"/>
              </a:rPr>
              <a:t>Paste the set of complete miRNA identifiers into the ncRNA search box.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759" y="1092716"/>
            <a:ext cx="8077200" cy="830997"/>
          </a:xfrm>
          <a:prstGeom prst="rect">
            <a:avLst/>
          </a:prstGeom>
          <a:solidFill>
            <a:srgbClr val="5DA0E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>
              <a:buFont typeface="+mj-lt"/>
              <a:buAutoNum type="arabicPeriod" startAt="3"/>
            </a:pPr>
            <a:r>
              <a:rPr lang="en-US"/>
              <a:t>Which miRNAs are normally present in human plasma?</a:t>
            </a:r>
          </a:p>
        </p:txBody>
      </p:sp>
      <p:pic>
        <p:nvPicPr>
          <p:cNvPr id="22" name="Picture 21" descr="cursor-pointingha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48" y="4359636"/>
            <a:ext cx="304800" cy="32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31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371600"/>
            <a:ext cx="7772400" cy="4572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/>
                <a:cs typeface="Helvetica"/>
              </a:rPr>
              <a:t>Background:</a:t>
            </a:r>
            <a:r>
              <a:rPr lang="en-US" sz="2800" dirty="0" smtClean="0">
                <a:latin typeface="Helvetica"/>
                <a:cs typeface="Helvetica"/>
              </a:rPr>
              <a:t>  Comparison of human plasma small RNA profiles of patients with colorectal cancer to those with ulcerative colitis indicated that a large fraction of reads were not mapping to the human genome.  This finding raises the question </a:t>
            </a:r>
            <a:r>
              <a:rPr lang="mr-IN" sz="2800" dirty="0" smtClean="0">
                <a:latin typeface="Helvetica"/>
                <a:cs typeface="Helvetica"/>
              </a:rPr>
              <a:t>–</a:t>
            </a:r>
            <a:r>
              <a:rPr lang="en-US" sz="2800" dirty="0" smtClean="0">
                <a:latin typeface="Helvetica"/>
                <a:cs typeface="Helvetica"/>
              </a:rPr>
              <a:t> what is the origin of those small RNAs?</a:t>
            </a:r>
            <a:r>
              <a:rPr lang="en-US" sz="2800" dirty="0">
                <a:latin typeface="Helvetica"/>
                <a:cs typeface="Helvetica"/>
              </a:rPr>
              <a:t/>
            </a:r>
            <a:br>
              <a:rPr lang="en-US" sz="2800" dirty="0">
                <a:latin typeface="Helvetica"/>
                <a:cs typeface="Helvetica"/>
              </a:rPr>
            </a:br>
            <a:r>
              <a:rPr lang="en-US" sz="2800" dirty="0">
                <a:latin typeface="Helvetica"/>
                <a:cs typeface="Helvetica"/>
              </a:rPr>
              <a:t/>
            </a:r>
            <a:br>
              <a:rPr lang="en-US" sz="2800" dirty="0">
                <a:latin typeface="Helvetica"/>
                <a:cs typeface="Helvetica"/>
              </a:rPr>
            </a:br>
            <a:r>
              <a:rPr lang="en-US" sz="2800" b="1" dirty="0" smtClean="0">
                <a:latin typeface="Helvetica"/>
                <a:cs typeface="Helvetica"/>
              </a:rPr>
              <a:t>Results:</a:t>
            </a:r>
            <a:r>
              <a:rPr lang="en-US" sz="2800" dirty="0" smtClean="0">
                <a:latin typeface="Helvetica"/>
                <a:cs typeface="Helvetica"/>
              </a:rPr>
              <a:t>  Mapping suggested that a </a:t>
            </a:r>
            <a:r>
              <a:rPr lang="en-US" sz="2800" dirty="0">
                <a:latin typeface="Helvetica"/>
                <a:cs typeface="Helvetica"/>
              </a:rPr>
              <a:t>significant fraction of small RNA reads </a:t>
            </a:r>
            <a:r>
              <a:rPr lang="en-US" sz="2800" dirty="0" smtClean="0">
                <a:latin typeface="Helvetica"/>
                <a:cs typeface="Helvetica"/>
              </a:rPr>
              <a:t>were derived from bacterial</a:t>
            </a:r>
            <a:r>
              <a:rPr lang="en-US" sz="2800" dirty="0">
                <a:latin typeface="Helvetica"/>
                <a:cs typeface="Helvetica"/>
              </a:rPr>
              <a:t>, fungal, and plant </a:t>
            </a:r>
            <a:r>
              <a:rPr lang="en-US" sz="2800" dirty="0" smtClean="0">
                <a:latin typeface="Helvetica"/>
                <a:cs typeface="Helvetica"/>
              </a:rPr>
              <a:t>sources.</a:t>
            </a:r>
            <a:endParaRPr lang="en-US" sz="2800" dirty="0">
              <a:latin typeface="Helvetica"/>
              <a:cs typeface="Helvetica"/>
            </a:endParaRPr>
          </a:p>
        </p:txBody>
      </p:sp>
      <p:pic>
        <p:nvPicPr>
          <p:cNvPr id="3" name="Picture 2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3079" y="44624"/>
            <a:ext cx="1075115" cy="127105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186087" y="980728"/>
            <a:ext cx="5850386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1143000" y="210344"/>
            <a:ext cx="5867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Use </a:t>
            </a:r>
            <a:r>
              <a:rPr lang="en-US" sz="3000" b="1" dirty="0" smtClean="0">
                <a:solidFill>
                  <a:srgbClr val="2E9EE2"/>
                </a:solidFill>
                <a:latin typeface="Helvetica"/>
                <a:cs typeface="Helvetica"/>
              </a:rPr>
              <a:t>Case</a:t>
            </a:r>
            <a:r>
              <a:rPr lang="en-US" sz="3000" b="1" dirty="0">
                <a:solidFill>
                  <a:srgbClr val="2E9EE2"/>
                </a:solidFill>
                <a:latin typeface="Helvetica"/>
                <a:cs typeface="Helvetica"/>
              </a:rPr>
              <a:t> </a:t>
            </a:r>
            <a:r>
              <a:rPr lang="en-US" sz="3000" b="1" dirty="0">
                <a:latin typeface="Helvetica"/>
                <a:cs typeface="Helvetica"/>
              </a:rPr>
              <a:t>1: Exogenous exRNA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3196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Wang K., Hong L., Yuan Y., Etheridge A., Zhou Y., Huang D., Wilmes P., &amp; Galas D. (2012) The Complex Exogenous RNA Spectra in Human Plasma: An Interface with Human Gut Biota? PLoS ONE 7: e51009.</a:t>
            </a:r>
            <a:endParaRPr lang="en-US" sz="1400">
              <a:latin typeface="Helvetica"/>
              <a:cs typeface="Helvetica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 descr="logo-PNDRI-180x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80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3-05 at 5Mar 16.2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2949"/>
            <a:ext cx="9144000" cy="5568950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1" name="Picture 10" descr="exRNA logo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3079" y="44624"/>
            <a:ext cx="1075115" cy="127105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186087" y="980728"/>
            <a:ext cx="5850386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143000" y="210344"/>
            <a:ext cx="5867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Use </a:t>
            </a:r>
            <a:r>
              <a:rPr lang="en-US" sz="3000" b="1" dirty="0" smtClean="0">
                <a:solidFill>
                  <a:srgbClr val="2E9EE2"/>
                </a:solidFill>
                <a:latin typeface="Helvetica"/>
                <a:cs typeface="Helvetica"/>
              </a:rPr>
              <a:t>Case</a:t>
            </a:r>
            <a:r>
              <a:rPr lang="en-US" sz="3000" b="1" dirty="0">
                <a:solidFill>
                  <a:srgbClr val="2E9EE2"/>
                </a:solidFill>
                <a:latin typeface="Helvetica"/>
                <a:cs typeface="Helvetica"/>
              </a:rPr>
              <a:t> </a:t>
            </a:r>
            <a:r>
              <a:rPr lang="en-US" sz="3000" b="1" dirty="0">
                <a:latin typeface="Helvetica"/>
                <a:cs typeface="Helvetica"/>
              </a:rPr>
              <a:t>1: Exogenous exRNA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pic>
        <p:nvPicPr>
          <p:cNvPr id="14" name="Picture 13" descr="logo-PNDRI-180x9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" y="2082224"/>
            <a:ext cx="853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Helvetica"/>
              </a:rPr>
              <a:t>Paste the set of complete miRNA identifiers into the ncRNA search box.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759" y="1092716"/>
            <a:ext cx="8077200" cy="830997"/>
          </a:xfrm>
          <a:prstGeom prst="rect">
            <a:avLst/>
          </a:prstGeom>
          <a:solidFill>
            <a:srgbClr val="5DA0E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>
              <a:buFont typeface="+mj-lt"/>
              <a:buAutoNum type="arabicPeriod" startAt="3"/>
            </a:pPr>
            <a:r>
              <a:rPr lang="en-US"/>
              <a:t>Which miRNAs are normally present in human plasma?</a:t>
            </a:r>
          </a:p>
        </p:txBody>
      </p:sp>
      <p:pic>
        <p:nvPicPr>
          <p:cNvPr id="17" name="Picture 16" descr="cursor-pointingha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419600"/>
            <a:ext cx="304800" cy="32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77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1" name="Picture 10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3079" y="44624"/>
            <a:ext cx="1075115" cy="127105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186087" y="980728"/>
            <a:ext cx="5850386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143000" y="210344"/>
            <a:ext cx="5867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Use </a:t>
            </a:r>
            <a:r>
              <a:rPr lang="en-US" sz="3000" b="1" dirty="0" smtClean="0">
                <a:solidFill>
                  <a:srgbClr val="2E9EE2"/>
                </a:solidFill>
                <a:latin typeface="Helvetica"/>
                <a:cs typeface="Helvetica"/>
              </a:rPr>
              <a:t>Case</a:t>
            </a:r>
            <a:r>
              <a:rPr lang="en-US" sz="3000" b="1" dirty="0">
                <a:solidFill>
                  <a:srgbClr val="2E9EE2"/>
                </a:solidFill>
                <a:latin typeface="Helvetica"/>
                <a:cs typeface="Helvetica"/>
              </a:rPr>
              <a:t> </a:t>
            </a:r>
            <a:r>
              <a:rPr lang="en-US" sz="3000" b="1" dirty="0">
                <a:latin typeface="Helvetica"/>
                <a:cs typeface="Helvetica"/>
              </a:rPr>
              <a:t>1: Exogenous exRNA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pic>
        <p:nvPicPr>
          <p:cNvPr id="14" name="Picture 13" descr="logo-PNDRI-180x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" y="1981200"/>
            <a:ext cx="853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Helvetica"/>
              </a:rPr>
              <a:t>The result shows the frequency of the selected ncRNAs in the Atlas' RNA-seq data.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759" y="1092716"/>
            <a:ext cx="8077200" cy="830997"/>
          </a:xfrm>
          <a:prstGeom prst="rect">
            <a:avLst/>
          </a:prstGeom>
          <a:solidFill>
            <a:srgbClr val="5DA0E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>
              <a:buFont typeface="+mj-lt"/>
              <a:buAutoNum type="arabicPeriod" startAt="3"/>
            </a:pPr>
            <a:r>
              <a:rPr lang="en-US"/>
              <a:t>Which miRNAs are normally present in human plasma?</a:t>
            </a:r>
          </a:p>
        </p:txBody>
      </p:sp>
      <p:pic>
        <p:nvPicPr>
          <p:cNvPr id="17" name="Picture 16" descr="cursor-pointingha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419600"/>
            <a:ext cx="304800" cy="323461"/>
          </a:xfrm>
          <a:prstGeom prst="rect">
            <a:avLst/>
          </a:prstGeom>
        </p:spPr>
      </p:pic>
      <p:pic>
        <p:nvPicPr>
          <p:cNvPr id="2" name="Picture 1" descr="Screen Shot 2018-03-05 at 5Mar 16.17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t="27498" r="7487" b="8274"/>
          <a:stretch/>
        </p:blipFill>
        <p:spPr>
          <a:xfrm>
            <a:off x="594258" y="2971800"/>
            <a:ext cx="7865180" cy="357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2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1" name="Picture 10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3079" y="44624"/>
            <a:ext cx="1075115" cy="127105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186087" y="980728"/>
            <a:ext cx="5850386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143000" y="210344"/>
            <a:ext cx="5867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Use </a:t>
            </a:r>
            <a:r>
              <a:rPr lang="en-US" sz="3000" b="1" dirty="0" smtClean="0">
                <a:solidFill>
                  <a:srgbClr val="2E9EE2"/>
                </a:solidFill>
                <a:latin typeface="Helvetica"/>
                <a:cs typeface="Helvetica"/>
              </a:rPr>
              <a:t>Case</a:t>
            </a:r>
            <a:r>
              <a:rPr lang="en-US" sz="3000" b="1" dirty="0">
                <a:solidFill>
                  <a:srgbClr val="2E9EE2"/>
                </a:solidFill>
                <a:latin typeface="Helvetica"/>
                <a:cs typeface="Helvetica"/>
              </a:rPr>
              <a:t> </a:t>
            </a:r>
            <a:r>
              <a:rPr lang="en-US" sz="3000" b="1" dirty="0">
                <a:latin typeface="Helvetica"/>
                <a:cs typeface="Helvetica"/>
              </a:rPr>
              <a:t>1: Exogenous exRNA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pic>
        <p:nvPicPr>
          <p:cNvPr id="14" name="Picture 13" descr="logo-PNDRI-180x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" y="1981200"/>
            <a:ext cx="8534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Helvetica"/>
              </a:rPr>
              <a:t>The result shows the frequency of the selected ncRNAs in the Atlas' RNA-seq data.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Helvetica"/>
              </a:rPr>
              <a:t>You can focus just on healthy samples.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759" y="1092716"/>
            <a:ext cx="8077200" cy="830997"/>
          </a:xfrm>
          <a:prstGeom prst="rect">
            <a:avLst/>
          </a:prstGeom>
          <a:solidFill>
            <a:srgbClr val="5DA0E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>
              <a:buFont typeface="+mj-lt"/>
              <a:buAutoNum type="arabicPeriod" startAt="3"/>
            </a:pPr>
            <a:r>
              <a:rPr lang="en-US"/>
              <a:t>Which miRNAs are normally present in human plasma?</a:t>
            </a:r>
          </a:p>
        </p:txBody>
      </p:sp>
      <p:pic>
        <p:nvPicPr>
          <p:cNvPr id="17" name="Picture 16" descr="cursor-pointingha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419600"/>
            <a:ext cx="304800" cy="323461"/>
          </a:xfrm>
          <a:prstGeom prst="rect">
            <a:avLst/>
          </a:prstGeom>
        </p:spPr>
      </p:pic>
      <p:pic>
        <p:nvPicPr>
          <p:cNvPr id="3" name="Picture 2" descr="Screen Shot 2018-03-05 at 5Mar 16.32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28109" r="7868" b="9336"/>
          <a:stretch/>
        </p:blipFill>
        <p:spPr>
          <a:xfrm>
            <a:off x="621252" y="2995102"/>
            <a:ext cx="7806920" cy="3483613"/>
          </a:xfrm>
          <a:prstGeom prst="rect">
            <a:avLst/>
          </a:prstGeom>
        </p:spPr>
      </p:pic>
      <p:pic>
        <p:nvPicPr>
          <p:cNvPr id="18" name="Picture 17" descr="cursor-pointingha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581400"/>
            <a:ext cx="304800" cy="32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26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1" name="Picture 10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3079" y="44624"/>
            <a:ext cx="1075115" cy="127105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186087" y="980728"/>
            <a:ext cx="5850386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143000" y="210344"/>
            <a:ext cx="5867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Use </a:t>
            </a:r>
            <a:r>
              <a:rPr lang="en-US" sz="3000" b="1" dirty="0" smtClean="0">
                <a:solidFill>
                  <a:srgbClr val="2E9EE2"/>
                </a:solidFill>
                <a:latin typeface="Helvetica"/>
                <a:cs typeface="Helvetica"/>
              </a:rPr>
              <a:t>Case</a:t>
            </a:r>
            <a:r>
              <a:rPr lang="en-US" sz="3000" b="1" dirty="0">
                <a:solidFill>
                  <a:srgbClr val="2E9EE2"/>
                </a:solidFill>
                <a:latin typeface="Helvetica"/>
                <a:cs typeface="Helvetica"/>
              </a:rPr>
              <a:t> </a:t>
            </a:r>
            <a:r>
              <a:rPr lang="en-US" sz="3000" b="1" dirty="0">
                <a:latin typeface="Helvetica"/>
                <a:cs typeface="Helvetica"/>
              </a:rPr>
              <a:t>1: Exogenous exRNA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pic>
        <p:nvPicPr>
          <p:cNvPr id="14" name="Picture 13" descr="logo-PNDRI-180x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" y="1981200"/>
            <a:ext cx="8534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Helvetica"/>
              </a:rPr>
              <a:t>The result shows the frequency of the selected ncRNAs in the Atlas' RNA-seq data.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Helvetica"/>
              </a:rPr>
              <a:t>You can focus just on healthy samples...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Helvetica"/>
              </a:rPr>
              <a:t>and use Pathway Finder to to examine which signaling pathways they affect.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759" y="1092716"/>
            <a:ext cx="8077200" cy="830997"/>
          </a:xfrm>
          <a:prstGeom prst="rect">
            <a:avLst/>
          </a:prstGeom>
          <a:solidFill>
            <a:srgbClr val="5DA0E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buFont typeface="+mj-lt"/>
              <a:buAutoNum type="arabicPeriod"/>
              <a:defRPr sz="2400">
                <a:solidFill>
                  <a:srgbClr val="000000"/>
                </a:solidFill>
                <a:latin typeface="Helvetica"/>
              </a:defRPr>
            </a:lvl1pPr>
          </a:lstStyle>
          <a:p>
            <a:pPr>
              <a:buFont typeface="+mj-lt"/>
              <a:buAutoNum type="arabicPeriod" startAt="3"/>
            </a:pPr>
            <a:r>
              <a:rPr lang="en-US"/>
              <a:t>Which miRNAs are normally present in human plasma?</a:t>
            </a:r>
          </a:p>
        </p:txBody>
      </p:sp>
      <p:pic>
        <p:nvPicPr>
          <p:cNvPr id="17" name="Picture 16" descr="cursor-pointingha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419600"/>
            <a:ext cx="304800" cy="323461"/>
          </a:xfrm>
          <a:prstGeom prst="rect">
            <a:avLst/>
          </a:prstGeom>
        </p:spPr>
      </p:pic>
      <p:pic>
        <p:nvPicPr>
          <p:cNvPr id="18" name="Picture 17" descr="cursor-pointingha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581400"/>
            <a:ext cx="304800" cy="323461"/>
          </a:xfrm>
          <a:prstGeom prst="rect">
            <a:avLst/>
          </a:prstGeom>
        </p:spPr>
      </p:pic>
      <p:pic>
        <p:nvPicPr>
          <p:cNvPr id="4" name="Picture 3" descr="Screen Shot 2018-03-05 at 5Mar 16.18 3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t="27901" r="7614" b="8917"/>
          <a:stretch/>
        </p:blipFill>
        <p:spPr>
          <a:xfrm>
            <a:off x="597948" y="2988029"/>
            <a:ext cx="7853528" cy="3518567"/>
          </a:xfrm>
          <a:prstGeom prst="rect">
            <a:avLst/>
          </a:prstGeom>
        </p:spPr>
      </p:pic>
      <p:pic>
        <p:nvPicPr>
          <p:cNvPr id="19" name="Picture 18" descr="cursor-pointingha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505200"/>
            <a:ext cx="304800" cy="32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01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1" name="Picture 10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3079" y="44624"/>
            <a:ext cx="1075115" cy="127105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186087" y="980728"/>
            <a:ext cx="5850386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143000" y="210344"/>
            <a:ext cx="5867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Use </a:t>
            </a:r>
            <a:r>
              <a:rPr lang="en-US" sz="3000" b="1" dirty="0" smtClean="0">
                <a:solidFill>
                  <a:srgbClr val="2E9EE2"/>
                </a:solidFill>
                <a:latin typeface="Helvetica"/>
                <a:cs typeface="Helvetica"/>
              </a:rPr>
              <a:t>Case</a:t>
            </a:r>
            <a:r>
              <a:rPr lang="en-US" sz="3000" b="1" dirty="0">
                <a:solidFill>
                  <a:srgbClr val="2E9EE2"/>
                </a:solidFill>
                <a:latin typeface="Helvetica"/>
                <a:cs typeface="Helvetica"/>
              </a:rPr>
              <a:t> </a:t>
            </a:r>
            <a:r>
              <a:rPr lang="en-US" sz="3000" b="1" dirty="0">
                <a:latin typeface="Helvetica"/>
                <a:cs typeface="Helvetica"/>
              </a:rPr>
              <a:t>1: Exogenous exRNA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pic>
        <p:nvPicPr>
          <p:cNvPr id="14" name="Picture 13" descr="logo-PNDRI-180x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pic>
        <p:nvPicPr>
          <p:cNvPr id="2" name="Picture 1" descr="Screen Shot 2018-03-05 at 5Mar 16.3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2450"/>
            <a:ext cx="9144000" cy="5568950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-41244" y="1265493"/>
            <a:ext cx="8153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Pathway Finder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03072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3079" y="44624"/>
            <a:ext cx="1075115" cy="127105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186087" y="980728"/>
            <a:ext cx="5850386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1143000" y="210344"/>
            <a:ext cx="5867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Use </a:t>
            </a:r>
            <a:r>
              <a:rPr lang="en-US" sz="3000" b="1" dirty="0" smtClean="0">
                <a:solidFill>
                  <a:srgbClr val="2E9EE2"/>
                </a:solidFill>
                <a:latin typeface="Helvetica"/>
                <a:cs typeface="Helvetica"/>
              </a:rPr>
              <a:t>Case</a:t>
            </a:r>
            <a:r>
              <a:rPr lang="en-US" sz="3000" b="1" dirty="0">
                <a:solidFill>
                  <a:srgbClr val="2E9EE2"/>
                </a:solidFill>
                <a:latin typeface="Helvetica"/>
                <a:cs typeface="Helvetica"/>
              </a:rPr>
              <a:t> </a:t>
            </a:r>
            <a:r>
              <a:rPr lang="en-US" sz="3000" b="1" dirty="0">
                <a:latin typeface="Helvetica"/>
                <a:cs typeface="Helvetica"/>
              </a:rPr>
              <a:t>1: Summary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3196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Wang K., Hong L., Yuan Y., Etheridge A., Zhou Y., Huang D., Wilmes P., &amp; Galas D. (2012) The Complex Exogenous RNA Spectra in Human Plasma: An Interface with Human Gut Biota? PLoS ONE 7: e51009.</a:t>
            </a:r>
            <a:endParaRPr lang="en-US" sz="1400">
              <a:latin typeface="Helvetica"/>
              <a:cs typeface="Helvetica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7" descr="logo-PNDRI-180x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" y="1371600"/>
            <a:ext cx="80772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>
                <a:solidFill>
                  <a:srgbClr val="278ADB"/>
                </a:solidFill>
                <a:latin typeface="Helvetica"/>
              </a:rPr>
              <a:t>Do all plasma small RNAs map to the human genome?</a:t>
            </a:r>
          </a:p>
          <a:p>
            <a:pPr lvl="2">
              <a:spcAft>
                <a:spcPts val="600"/>
              </a:spcAft>
            </a:pPr>
            <a:r>
              <a:rPr lang="en-US" sz="2000">
                <a:solidFill>
                  <a:srgbClr val="000000"/>
                </a:solidFill>
                <a:latin typeface="Helvetica"/>
              </a:rPr>
              <a:t>No, in this set of plasma samples, more than 50% of small RNAs sequenced map to non-human genomes.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>
                <a:solidFill>
                  <a:srgbClr val="278ADB"/>
                </a:solidFill>
                <a:latin typeface="Helvetica"/>
              </a:rPr>
              <a:t>What are the sources of small RNAs found in human plasma that do not map to the human genome?</a:t>
            </a:r>
          </a:p>
          <a:p>
            <a:pPr marL="914400" lvl="4">
              <a:spcAft>
                <a:spcPts val="600"/>
              </a:spcAft>
            </a:pPr>
            <a:r>
              <a:rPr lang="en-US" sz="2000">
                <a:solidFill>
                  <a:srgbClr val="000000"/>
                </a:solidFill>
                <a:latin typeface="Helvetica"/>
              </a:rPr>
              <a:t>In tables and phylogenetic trees, the exceRpt small RNAseq pipeline shows us that the major components of those non-human parasites are fungi and bacteria, specifically proteobacteria.</a:t>
            </a:r>
            <a:endParaRPr lang="en-US" sz="2400">
              <a:solidFill>
                <a:srgbClr val="000000"/>
              </a:solidFill>
              <a:latin typeface="Helvetica"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>
                <a:solidFill>
                  <a:srgbClr val="278ADB"/>
                </a:solidFill>
                <a:latin typeface="Helvetica"/>
              </a:rPr>
              <a:t>Which miRNAs are normally present in human plasma?</a:t>
            </a:r>
          </a:p>
          <a:p>
            <a:pPr marL="914400" lvl="4">
              <a:spcAft>
                <a:spcPts val="600"/>
              </a:spcAft>
            </a:pPr>
            <a:r>
              <a:rPr lang="en-US" sz="2000">
                <a:solidFill>
                  <a:srgbClr val="000000"/>
                </a:solidFill>
                <a:latin typeface="Helvetica"/>
              </a:rPr>
              <a:t>We used the Pathway Finder tool just to scratch the surface of analyzing the miRNA content in the sample set.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endParaRPr lang="en-US" sz="2400">
              <a:solidFill>
                <a:srgbClr val="000000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4880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3079" y="44624"/>
            <a:ext cx="1075115" cy="127105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186087" y="980728"/>
            <a:ext cx="5850386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1143000" y="210344"/>
            <a:ext cx="5867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Use </a:t>
            </a:r>
            <a:r>
              <a:rPr lang="en-US" sz="3000" b="1" dirty="0" smtClean="0">
                <a:solidFill>
                  <a:srgbClr val="2E9EE2"/>
                </a:solidFill>
                <a:latin typeface="Helvetica"/>
                <a:cs typeface="Helvetica"/>
              </a:rPr>
              <a:t>Case</a:t>
            </a:r>
            <a:r>
              <a:rPr lang="en-US" sz="3000" b="1" dirty="0">
                <a:solidFill>
                  <a:srgbClr val="2E9EE2"/>
                </a:solidFill>
                <a:latin typeface="Helvetica"/>
                <a:cs typeface="Helvetica"/>
              </a:rPr>
              <a:t> </a:t>
            </a:r>
            <a:r>
              <a:rPr lang="en-US" sz="3000" b="1" dirty="0">
                <a:latin typeface="Helvetica"/>
                <a:cs typeface="Helvetica"/>
              </a:rPr>
              <a:t>1: Exogenous exRNA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3196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Wang K., Hong L., Yuan Y., Etheridge A., Zhou Y., Huang D., Wilmes P., &amp; Galas D. (2012) The Complex Exogenous RNA Spectra in Human Plasma: An Interface with Human Gut Biota? PLoS ONE 7: e51009.</a:t>
            </a:r>
            <a:endParaRPr lang="en-US" sz="1400">
              <a:latin typeface="Helvetica"/>
              <a:cs typeface="Helvetica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7" descr="logo-PNDRI-180x9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400" y="1619072"/>
            <a:ext cx="8077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Helvetica"/>
              </a:rPr>
              <a:t>We will use the exRNA Atlas and the pre-calculated results from the exceRpt small RNA-seq analysis pipeline there to answer the following questions:</a:t>
            </a:r>
            <a:endParaRPr lang="en-US" sz="2400"/>
          </a:p>
        </p:txBody>
      </p:sp>
      <p:sp>
        <p:nvSpPr>
          <p:cNvPr id="14" name="TextBox 13"/>
          <p:cNvSpPr txBox="1"/>
          <p:nvPr/>
        </p:nvSpPr>
        <p:spPr>
          <a:xfrm>
            <a:off x="533400" y="3124200"/>
            <a:ext cx="8077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>
                <a:solidFill>
                  <a:srgbClr val="000000"/>
                </a:solidFill>
                <a:latin typeface="Helvetica"/>
              </a:rPr>
              <a:t>Do all plasma small RNAs map to the human genome?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>
                <a:solidFill>
                  <a:srgbClr val="000000"/>
                </a:solidFill>
                <a:latin typeface="Helvetica"/>
              </a:rPr>
              <a:t>What are the sources of small RNAs found in human plasma that do not map to the human genome?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>
                <a:solidFill>
                  <a:srgbClr val="000000"/>
                </a:solidFill>
                <a:latin typeface="Helvetica"/>
              </a:rPr>
              <a:t>Which miRNAs are normally present in human plasma?</a:t>
            </a:r>
          </a:p>
        </p:txBody>
      </p:sp>
    </p:spTree>
    <p:extLst>
      <p:ext uri="{BB962C8B-B14F-4D97-AF65-F5344CB8AC3E}">
        <p14:creationId xmlns:p14="http://schemas.microsoft.com/office/powerpoint/2010/main" val="1708362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331960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/>
                <a:cs typeface="Helvetica"/>
              </a:rPr>
              <a:t>Wang K., Hong L., Yuan Y., Etheridge A., Zhou Y., Huang D., Wilmes P., &amp; Galas D. (2012) The Complex Exogenous RNA Spectra in Human Plasma: An Interface with Human Gut Biota? PLoS ONE 7: e51009.</a:t>
            </a:r>
            <a:endParaRPr lang="en-US" sz="1400">
              <a:latin typeface="Helvetica"/>
              <a:cs typeface="Helvetica"/>
            </a:endParaRPr>
          </a:p>
        </p:txBody>
      </p:sp>
      <p:pic>
        <p:nvPicPr>
          <p:cNvPr id="3" name="Picture 2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1515" y="42850"/>
            <a:ext cx="737194" cy="8715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24018" y="0"/>
            <a:ext cx="7738982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Finding datasets </a:t>
            </a:r>
          </a:p>
          <a:p>
            <a:pPr algn="l"/>
            <a:r>
              <a:rPr lang="en-US" sz="3000" b="1" dirty="0" smtClean="0">
                <a:latin typeface="Helvetica"/>
                <a:cs typeface="Helvetica"/>
              </a:rPr>
              <a:t>at the ex</a:t>
            </a:r>
            <a:r>
              <a:rPr lang="en-US" sz="3000" b="1" dirty="0" smtClean="0">
                <a:solidFill>
                  <a:srgbClr val="278ADB"/>
                </a:solidFill>
                <a:latin typeface="Helvetica"/>
                <a:cs typeface="Helvetica"/>
              </a:rPr>
              <a:t>RNA</a:t>
            </a:r>
            <a:r>
              <a:rPr lang="en-US" sz="3000" b="1" dirty="0" smtClean="0">
                <a:latin typeface="Helvetica"/>
                <a:cs typeface="Helvetica"/>
              </a:rPr>
              <a:t> Atlas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" name="Picture 19" descr="cursor-arr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093686"/>
            <a:ext cx="165099" cy="268514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04800" y="1219200"/>
            <a:ext cx="8282880" cy="33528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latin typeface="Helvetica"/>
                <a:cs typeface="Helvetica"/>
              </a:rPr>
              <a:t>First, how can we find </a:t>
            </a:r>
            <a:br>
              <a:rPr lang="en-US" sz="3600" dirty="0" smtClean="0">
                <a:latin typeface="Helvetica"/>
                <a:cs typeface="Helvetica"/>
              </a:rPr>
            </a:br>
            <a:r>
              <a:rPr lang="en-US" sz="3600" dirty="0" smtClean="0">
                <a:latin typeface="Helvetica"/>
                <a:cs typeface="Helvetica"/>
              </a:rPr>
              <a:t>the datasets from this publication </a:t>
            </a:r>
            <a:br>
              <a:rPr lang="en-US" sz="3600" dirty="0" smtClean="0">
                <a:latin typeface="Helvetica"/>
                <a:cs typeface="Helvetica"/>
              </a:rPr>
            </a:br>
            <a:r>
              <a:rPr lang="en-US" sz="3600" dirty="0">
                <a:latin typeface="Helvetica"/>
                <a:cs typeface="Helvetica"/>
              </a:rPr>
              <a:t>in</a:t>
            </a:r>
            <a:r>
              <a:rPr lang="en-US" sz="3600" dirty="0" smtClean="0">
                <a:latin typeface="Helvetica"/>
                <a:cs typeface="Helvetica"/>
              </a:rPr>
              <a:t> the exRNA Atlas?</a:t>
            </a:r>
            <a:endParaRPr lang="en-US" sz="3600" dirty="0">
              <a:latin typeface="Helvetica"/>
              <a:cs typeface="Helvetic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38200" y="1066800"/>
            <a:ext cx="6198273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-PNDRI-180x9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1" y="33424"/>
            <a:ext cx="1981200" cy="10126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" y="5588913"/>
            <a:ext cx="8610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Helvetica"/>
                <a:cs typeface="Helvetica"/>
              </a:rPr>
              <a:t>We need to find the dataset associated with this publication:</a:t>
            </a:r>
            <a:endParaRPr lang="en-US" sz="2200" b="1"/>
          </a:p>
        </p:txBody>
      </p:sp>
    </p:spTree>
    <p:extLst>
      <p:ext uri="{BB962C8B-B14F-4D97-AF65-F5344CB8AC3E}">
        <p14:creationId xmlns:p14="http://schemas.microsoft.com/office/powerpoint/2010/main" val="398720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1515" y="42850"/>
            <a:ext cx="737194" cy="8715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38200" y="609600"/>
            <a:ext cx="8153400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728582" y="0"/>
            <a:ext cx="8153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Finding datasets at the ex</a:t>
            </a:r>
            <a:r>
              <a:rPr lang="en-US" sz="3000" b="1" dirty="0" smtClean="0">
                <a:solidFill>
                  <a:srgbClr val="278ADB"/>
                </a:solidFill>
                <a:latin typeface="Helvetica"/>
                <a:cs typeface="Helvetica"/>
              </a:rPr>
              <a:t>RNA</a:t>
            </a:r>
            <a:r>
              <a:rPr lang="en-US" sz="3000" b="1" dirty="0" smtClean="0">
                <a:latin typeface="Helvetica"/>
                <a:cs typeface="Helvetica"/>
              </a:rPr>
              <a:t> Atlas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8" name="Picture 17" descr="Screen Shot 2017-10-27 at 27Oct 16.1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543550"/>
          </a:xfrm>
          <a:prstGeom prst="rect">
            <a:avLst/>
          </a:prstGeom>
        </p:spPr>
      </p:pic>
      <p:pic>
        <p:nvPicPr>
          <p:cNvPr id="20" name="Picture 19" descr="cursor-arro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093686"/>
            <a:ext cx="165099" cy="268514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742462" y="552938"/>
            <a:ext cx="8282880" cy="533400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>
                <a:latin typeface="Helvetica"/>
                <a:cs typeface="Helvetica"/>
              </a:rPr>
              <a:t>1) Go to https://exRNA-Atlas.org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8647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400800" y="666262"/>
            <a:ext cx="1180323" cy="324338"/>
          </a:xfrm>
          <a:prstGeom prst="roundRect">
            <a:avLst/>
          </a:prstGeom>
          <a:solidFill>
            <a:srgbClr val="255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820770" y="664310"/>
            <a:ext cx="2475907" cy="343876"/>
          </a:xfrm>
          <a:prstGeom prst="roundRect">
            <a:avLst/>
          </a:prstGeom>
          <a:solidFill>
            <a:srgbClr val="255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exRNA logo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1515" y="42850"/>
            <a:ext cx="737194" cy="8715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38200" y="609600"/>
            <a:ext cx="8153400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728582" y="0"/>
            <a:ext cx="8153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Finding datasets at the ex</a:t>
            </a:r>
            <a:r>
              <a:rPr lang="en-US" sz="3000" b="1" dirty="0" smtClean="0">
                <a:solidFill>
                  <a:srgbClr val="278ADB"/>
                </a:solidFill>
                <a:latin typeface="Helvetica"/>
                <a:cs typeface="Helvetica"/>
              </a:rPr>
              <a:t>RNA</a:t>
            </a:r>
            <a:r>
              <a:rPr lang="en-US" sz="3000" b="1" dirty="0" smtClean="0">
                <a:latin typeface="Helvetica"/>
                <a:cs typeface="Helvetica"/>
              </a:rPr>
              <a:t> Atlas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" name="Picture 19" descr="cursor-arr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093686"/>
            <a:ext cx="165099" cy="268514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742462" y="552938"/>
            <a:ext cx="8282880" cy="533400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000" dirty="0" smtClean="0">
                <a:latin typeface="Helvetica"/>
                <a:cs typeface="Helvetica"/>
              </a:rPr>
              <a:t>2) Scroll down to  </a:t>
            </a:r>
            <a:r>
              <a:rPr lang="en-US" sz="2000" dirty="0" smtClean="0">
                <a:solidFill>
                  <a:schemeClr val="bg1"/>
                </a:solidFill>
                <a:latin typeface="Helvetica"/>
                <a:cs typeface="Helvetica"/>
              </a:rPr>
              <a:t>Dataset Submissions</a:t>
            </a:r>
            <a:r>
              <a:rPr lang="en-US" sz="2000" dirty="0" smtClean="0">
                <a:solidFill>
                  <a:srgbClr val="278ADB"/>
                </a:solidFill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 and click  </a:t>
            </a:r>
            <a:r>
              <a:rPr lang="en-US" sz="2000" dirty="0" smtClean="0">
                <a:solidFill>
                  <a:srgbClr val="FFFFFF"/>
                </a:solidFill>
                <a:latin typeface="Helvetica"/>
                <a:cs typeface="Helvetica"/>
              </a:rPr>
              <a:t>Load All</a:t>
            </a:r>
            <a:endParaRPr lang="en-US" sz="2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Screen Shot 2017-10-27 at 27Oct 16.1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312"/>
            <a:ext cx="9144000" cy="5543550"/>
          </a:xfrm>
          <a:prstGeom prst="rect">
            <a:avLst/>
          </a:prstGeom>
        </p:spPr>
      </p:pic>
      <p:pic>
        <p:nvPicPr>
          <p:cNvPr id="9" name="Picture 8" descr="cursor-pointingha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340739"/>
            <a:ext cx="304800" cy="32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04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7-10-27 at 27Oct 16.3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543550"/>
          </a:xfrm>
          <a:prstGeom prst="rect">
            <a:avLst/>
          </a:prstGeom>
        </p:spPr>
      </p:pic>
      <p:pic>
        <p:nvPicPr>
          <p:cNvPr id="3" name="Picture 2" descr="exRNA logo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1515" y="42850"/>
            <a:ext cx="737194" cy="8715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38200" y="609600"/>
            <a:ext cx="8153400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728582" y="0"/>
            <a:ext cx="8153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Finding datasets at the ex</a:t>
            </a:r>
            <a:r>
              <a:rPr lang="en-US" sz="3000" b="1" dirty="0" smtClean="0">
                <a:solidFill>
                  <a:srgbClr val="278ADB"/>
                </a:solidFill>
                <a:latin typeface="Helvetica"/>
                <a:cs typeface="Helvetica"/>
              </a:rPr>
              <a:t>RNA</a:t>
            </a:r>
            <a:r>
              <a:rPr lang="en-US" sz="3000" b="1" dirty="0" smtClean="0">
                <a:latin typeface="Helvetica"/>
                <a:cs typeface="Helvetica"/>
              </a:rPr>
              <a:t> Atlas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742462" y="552938"/>
            <a:ext cx="8401538" cy="533400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1800" dirty="0">
                <a:latin typeface="Helvetica"/>
                <a:cs typeface="Helvetica"/>
              </a:rPr>
              <a:t>3) Click on the ID number of the appropriate dataset (</a:t>
            </a:r>
            <a:r>
              <a:rPr lang="en-US" sz="1800" dirty="0">
                <a:solidFill>
                  <a:srgbClr val="E9A473"/>
                </a:solidFill>
                <a:latin typeface="Helvetica"/>
                <a:cs typeface="Helvetica"/>
              </a:rPr>
              <a:t>EXR-DGALA1V5h5va-AN</a:t>
            </a:r>
            <a:r>
              <a:rPr lang="en-US" sz="1800" dirty="0">
                <a:latin typeface="Helvetica"/>
                <a:cs typeface="Helvetica"/>
              </a:rPr>
              <a:t>)</a:t>
            </a:r>
            <a:endParaRPr lang="en-US" sz="18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9" name="Picture 8" descr="cursor-pointingha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943600"/>
            <a:ext cx="304800" cy="32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61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01 at 1Nov 16.0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5372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57400" y="659818"/>
            <a:ext cx="1358507" cy="343876"/>
          </a:xfrm>
          <a:prstGeom prst="roundRect">
            <a:avLst/>
          </a:prstGeom>
          <a:solidFill>
            <a:srgbClr val="255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155557" y="685800"/>
            <a:ext cx="240907" cy="2921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exRNA logo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2"/>
          <a:stretch/>
        </p:blipFill>
        <p:spPr>
          <a:xfrm>
            <a:off x="41515" y="42850"/>
            <a:ext cx="737194" cy="8715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38200" y="609600"/>
            <a:ext cx="8153400" cy="0"/>
          </a:xfrm>
          <a:prstGeom prst="line">
            <a:avLst/>
          </a:prstGeom>
          <a:ln>
            <a:solidFill>
              <a:srgbClr val="17171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728582" y="0"/>
            <a:ext cx="8153400" cy="780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atin typeface="Helvetica"/>
                <a:cs typeface="Helvetica"/>
              </a:rPr>
              <a:t>Finding datasets at the ex</a:t>
            </a:r>
            <a:r>
              <a:rPr lang="en-US" sz="3000" b="1" dirty="0" smtClean="0">
                <a:solidFill>
                  <a:srgbClr val="278ADB"/>
                </a:solidFill>
                <a:latin typeface="Helvetica"/>
                <a:cs typeface="Helvetica"/>
              </a:rPr>
              <a:t>RNA</a:t>
            </a:r>
            <a:r>
              <a:rPr lang="en-US" sz="3000" b="1" dirty="0" smtClean="0">
                <a:latin typeface="Helvetica"/>
                <a:cs typeface="Helvetica"/>
              </a:rPr>
              <a:t> Atlas</a:t>
            </a:r>
            <a:endParaRPr lang="en-US" sz="3000" b="1" dirty="0">
              <a:solidFill>
                <a:srgbClr val="2E9EE2"/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2D882AF-417C-435C-9F28-43C1763EC6A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742462" y="552938"/>
            <a:ext cx="8282880" cy="533400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000" dirty="0">
                <a:latin typeface="Helvetica"/>
                <a:cs typeface="Helvetica"/>
              </a:rPr>
              <a:t>4) Click on </a:t>
            </a:r>
            <a:r>
              <a:rPr lang="en-US" sz="2000" dirty="0">
                <a:solidFill>
                  <a:schemeClr val="bg1"/>
                </a:solidFill>
                <a:latin typeface="Helvetica"/>
                <a:cs typeface="Helvetica"/>
              </a:rPr>
              <a:t>Samples</a:t>
            </a:r>
            <a:r>
              <a:rPr lang="en-US" sz="2000" dirty="0">
                <a:latin typeface="Helvetica"/>
                <a:cs typeface="Helvetica"/>
              </a:rPr>
              <a:t>  </a:t>
            </a:r>
            <a:r>
              <a:rPr lang="en-US" sz="2000" dirty="0">
                <a:solidFill>
                  <a:srgbClr val="255089"/>
                </a:solidFill>
                <a:latin typeface="Helvetica"/>
                <a:cs typeface="Helvetica"/>
              </a:rPr>
              <a:t>9</a:t>
            </a:r>
            <a:r>
              <a:rPr lang="en-US" sz="2000" dirty="0">
                <a:latin typeface="Helvetica"/>
                <a:cs typeface="Helvetica"/>
              </a:rPr>
              <a:t>  to view sample metadata</a:t>
            </a:r>
            <a:endParaRPr lang="en-US" sz="20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11" name="Picture 10" descr="cursor-pointingha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133600"/>
            <a:ext cx="304800" cy="32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0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22741</TotalTime>
  <Words>2260</Words>
  <Application>Microsoft Macintosh PowerPoint</Application>
  <PresentationFormat>On-screen Show (4:3)</PresentationFormat>
  <Paragraphs>191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Background:  Comparison of human plasma small RNA profiles of patients with colorectal cancer to those with ulcerative colitis indicated that a large fraction of reads were not mapping to the human genome.  This finding raises the question – what is the origin of those small RNAs?  Results:  Mapping suggested that a significant fraction of small RNA reads were derived from bacterial, fungal, and plant sources.</vt:lpstr>
      <vt:lpstr>PowerPoint Presentation</vt:lpstr>
      <vt:lpstr>First, how can we find  the datasets from this publication  in the exRNA Atlas?</vt:lpstr>
      <vt:lpstr>1) Go to https://exRNA-Atlas.org</vt:lpstr>
      <vt:lpstr>2) Scroll down to  Dataset Submissions  and click  Load All</vt:lpstr>
      <vt:lpstr>3) Click on the ID number of the appropriate dataset (EXR-DGALA1V5h5va-AN)</vt:lpstr>
      <vt:lpstr>4) Click on Samples  9  to view sample metadata</vt:lpstr>
      <vt:lpstr>Here is the dataset (set of samples) we want to analyze.</vt:lpstr>
      <vt:lpstr>Here is the dataset (set of samples) we want to analyze.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Roger P. Alexander</cp:lastModifiedBy>
  <cp:revision>246</cp:revision>
  <dcterms:created xsi:type="dcterms:W3CDTF">2014-10-09T01:16:10Z</dcterms:created>
  <dcterms:modified xsi:type="dcterms:W3CDTF">2018-03-12T18:46:35Z</dcterms:modified>
  <cp:category/>
</cp:coreProperties>
</file>