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7" r:id="rId2"/>
    <p:sldId id="401" r:id="rId3"/>
    <p:sldId id="395" r:id="rId4"/>
    <p:sldId id="432" r:id="rId5"/>
    <p:sldId id="441" r:id="rId6"/>
    <p:sldId id="442" r:id="rId7"/>
    <p:sldId id="443" r:id="rId8"/>
    <p:sldId id="444" r:id="rId9"/>
    <p:sldId id="427" r:id="rId10"/>
    <p:sldId id="435" r:id="rId11"/>
    <p:sldId id="393" r:id="rId12"/>
    <p:sldId id="428" r:id="rId13"/>
    <p:sldId id="429" r:id="rId14"/>
    <p:sldId id="430" r:id="rId15"/>
    <p:sldId id="434" r:id="rId16"/>
    <p:sldId id="440" r:id="rId17"/>
    <p:sldId id="423" r:id="rId18"/>
    <p:sldId id="424" r:id="rId19"/>
    <p:sldId id="40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8" autoAdjust="0"/>
  </p:normalViewPr>
  <p:slideViewPr>
    <p:cSldViewPr>
      <p:cViewPr varScale="1">
        <p:scale>
          <a:sx n="94" d="100"/>
          <a:sy n="94" d="100"/>
        </p:scale>
        <p:origin x="-178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70DBF-B579-6B48-AE48-5660BA5E8ABF}" type="datetimeFigureOut">
              <a:rPr lang="en-US" smtClean="0"/>
              <a:t>12/15/15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D334B-A0EA-D042-858E-794A2EAA1308}" type="slidenum">
              <a:rPr lang="en-US" smtClean="0"/>
              <a:t>‹#›</a:t>
            </a:fld>
            <a:endParaRPr lang="en-US"/>
          </a:p>
        </p:txBody>
      </p:sp>
    </p:spTree>
    <p:extLst>
      <p:ext uri="{BB962C8B-B14F-4D97-AF65-F5344CB8AC3E}">
        <p14:creationId xmlns:p14="http://schemas.microsoft.com/office/powerpoint/2010/main" val="3269598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2</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4F54-F06B-5B47-8AC2-20F3F6CFDE56}" type="slidenum">
              <a:rPr lang="en-US" smtClean="0"/>
              <a:pPr/>
              <a:t>17</a:t>
            </a:fld>
            <a:endParaRPr lang="en-US"/>
          </a:p>
        </p:txBody>
      </p:sp>
    </p:spTree>
    <p:extLst>
      <p:ext uri="{BB962C8B-B14F-4D97-AF65-F5344CB8AC3E}">
        <p14:creationId xmlns:p14="http://schemas.microsoft.com/office/powerpoint/2010/main" val="243421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4F54-F06B-5B47-8AC2-20F3F6CFDE56}" type="slidenum">
              <a:rPr lang="en-US" smtClean="0"/>
              <a:pPr/>
              <a:t>19</a:t>
            </a:fld>
            <a:endParaRPr lang="en-US"/>
          </a:p>
        </p:txBody>
      </p:sp>
    </p:spTree>
    <p:extLst>
      <p:ext uri="{BB962C8B-B14F-4D97-AF65-F5344CB8AC3E}">
        <p14:creationId xmlns:p14="http://schemas.microsoft.com/office/powerpoint/2010/main" val="243421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3</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4</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5</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6</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7</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8</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9</a:t>
            </a:fld>
            <a:endParaRPr lang="en-US"/>
          </a:p>
        </p:txBody>
      </p:sp>
    </p:spTree>
    <p:extLst>
      <p:ext uri="{BB962C8B-B14F-4D97-AF65-F5344CB8AC3E}">
        <p14:creationId xmlns:p14="http://schemas.microsoft.com/office/powerpoint/2010/main" val="123672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D334B-A0EA-D042-858E-794A2EAA1308}" type="slidenum">
              <a:rPr lang="en-US" smtClean="0"/>
              <a:t>10</a:t>
            </a:fld>
            <a:endParaRPr lang="en-US"/>
          </a:p>
        </p:txBody>
      </p:sp>
    </p:spTree>
    <p:extLst>
      <p:ext uri="{BB962C8B-B14F-4D97-AF65-F5344CB8AC3E}">
        <p14:creationId xmlns:p14="http://schemas.microsoft.com/office/powerpoint/2010/main" val="123672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9C6BE-B4CD-4D32-8A45-21411D38B012}" type="datetimeFigureOut">
              <a:rPr lang="en-US" smtClean="0"/>
              <a:t>12/15/15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390187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9C6BE-B4CD-4D32-8A45-21411D38B012}" type="datetimeFigureOut">
              <a:rPr lang="en-US" smtClean="0"/>
              <a:t>12/15/15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7997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9C6BE-B4CD-4D32-8A45-21411D38B012}" type="datetimeFigureOut">
              <a:rPr lang="en-US" smtClean="0"/>
              <a:t>12/15/15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323812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94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13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9C6BE-B4CD-4D32-8A45-21411D38B012}" type="datetimeFigureOut">
              <a:rPr lang="en-US" smtClean="0"/>
              <a:t>12/15/15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205969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9C6BE-B4CD-4D32-8A45-21411D38B012}" type="datetimeFigureOut">
              <a:rPr lang="en-US" smtClean="0"/>
              <a:t>12/15/15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26858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9C6BE-B4CD-4D32-8A45-21411D38B012}" type="datetimeFigureOut">
              <a:rPr lang="en-US" smtClean="0"/>
              <a:t>12/15/15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53104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9C6BE-B4CD-4D32-8A45-21411D38B012}" type="datetimeFigureOut">
              <a:rPr lang="en-US" smtClean="0"/>
              <a:t>12/15/15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296830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9C6BE-B4CD-4D32-8A45-21411D38B012}" type="datetimeFigureOut">
              <a:rPr lang="en-US" smtClean="0"/>
              <a:t>12/15/15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23265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9C6BE-B4CD-4D32-8A45-21411D38B012}" type="datetimeFigureOut">
              <a:rPr lang="en-US" smtClean="0"/>
              <a:t>12/15/15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59335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9C6BE-B4CD-4D32-8A45-21411D38B012}" type="datetimeFigureOut">
              <a:rPr lang="en-US" smtClean="0"/>
              <a:t>12/15/15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5122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9C6BE-B4CD-4D32-8A45-21411D38B012}" type="datetimeFigureOut">
              <a:rPr lang="en-US" smtClean="0"/>
              <a:t>12/15/15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DFC6B-C905-431E-BC27-58743EC48612}" type="slidenum">
              <a:rPr lang="en-US" smtClean="0"/>
              <a:t>‹#›</a:t>
            </a:fld>
            <a:endParaRPr lang="en-US"/>
          </a:p>
        </p:txBody>
      </p:sp>
    </p:spTree>
    <p:extLst>
      <p:ext uri="{BB962C8B-B14F-4D97-AF65-F5344CB8AC3E}">
        <p14:creationId xmlns:p14="http://schemas.microsoft.com/office/powerpoint/2010/main" val="16068298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9C6BE-B4CD-4D32-8A45-21411D38B012}" type="datetimeFigureOut">
              <a:rPr lang="en-US" smtClean="0"/>
              <a:t>12/15/15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DFC6B-C905-431E-BC27-58743EC48612}" type="slidenum">
              <a:rPr lang="en-US" smtClean="0"/>
              <a:t>‹#›</a:t>
            </a:fld>
            <a:endParaRPr lang="en-US"/>
          </a:p>
        </p:txBody>
      </p:sp>
    </p:spTree>
    <p:extLst>
      <p:ext uri="{BB962C8B-B14F-4D97-AF65-F5344CB8AC3E}">
        <p14:creationId xmlns:p14="http://schemas.microsoft.com/office/powerpoint/2010/main" val="261726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exrna.org/resources/softwa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1487715"/>
            <a:ext cx="8534400" cy="1905000"/>
          </a:xfrm>
          <a:prstGeom prst="rect">
            <a:avLst/>
          </a:prstGeom>
          <a:gradFill flip="none" rotWithShape="1">
            <a:gsLst>
              <a:gs pos="0">
                <a:srgbClr val="2D9CDE"/>
              </a:gs>
              <a:gs pos="100000">
                <a:srgbClr val="FFFFFF"/>
              </a:gs>
            </a:gsLst>
            <a:path path="circle">
              <a:fillToRect t="100000" r="100000"/>
            </a:path>
            <a:tileRect l="-100000" b="-100000"/>
          </a:gradFill>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latin typeface="Helvetica"/>
              <a:cs typeface="Helvetica"/>
            </a:endParaRPr>
          </a:p>
        </p:txBody>
      </p:sp>
      <p:sp>
        <p:nvSpPr>
          <p:cNvPr id="6" name="Title 4"/>
          <p:cNvSpPr txBox="1">
            <a:spLocks/>
          </p:cNvSpPr>
          <p:nvPr/>
        </p:nvSpPr>
        <p:spPr>
          <a:xfrm>
            <a:off x="685800" y="1706791"/>
            <a:ext cx="8229600" cy="210320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Helvetica"/>
                <a:cs typeface="Helvetica"/>
              </a:rPr>
              <a:t>Use Case 3: </a:t>
            </a:r>
          </a:p>
          <a:p>
            <a:pPr algn="l"/>
            <a:r>
              <a:rPr lang="en-US" sz="2800" b="1" dirty="0" smtClean="0">
                <a:solidFill>
                  <a:srgbClr val="002060"/>
                </a:solidFill>
                <a:latin typeface="Helvetica"/>
                <a:cs typeface="Helvetica"/>
              </a:rPr>
              <a:t>Biomarker Potential and </a:t>
            </a:r>
          </a:p>
          <a:p>
            <a:pPr algn="l"/>
            <a:r>
              <a:rPr lang="en-US" sz="2800" b="1" dirty="0" smtClean="0">
                <a:solidFill>
                  <a:srgbClr val="002060"/>
                </a:solidFill>
                <a:latin typeface="Helvetica"/>
                <a:cs typeface="Helvetica"/>
              </a:rPr>
              <a:t>Limitations of  </a:t>
            </a:r>
            <a:r>
              <a:rPr lang="en-US" sz="2800" b="1" dirty="0">
                <a:solidFill>
                  <a:srgbClr val="002060"/>
                </a:solidFill>
                <a:latin typeface="Helvetica"/>
                <a:cs typeface="Helvetica"/>
              </a:rPr>
              <a:t>Circulating miRNA</a:t>
            </a:r>
            <a:endParaRPr lang="en-US" sz="2800" b="1" dirty="0" smtClean="0">
              <a:solidFill>
                <a:srgbClr val="002060"/>
              </a:solidFill>
              <a:latin typeface="Helvetica"/>
              <a:cs typeface="Helvetica"/>
            </a:endParaRPr>
          </a:p>
        </p:txBody>
      </p:sp>
      <p:sp>
        <p:nvSpPr>
          <p:cNvPr id="2" name="Rectangle 1"/>
          <p:cNvSpPr/>
          <p:nvPr/>
        </p:nvSpPr>
        <p:spPr>
          <a:xfrm>
            <a:off x="304800" y="3581400"/>
            <a:ext cx="8534399" cy="1384995"/>
          </a:xfrm>
          <a:prstGeom prst="rect">
            <a:avLst/>
          </a:prstGeom>
        </p:spPr>
        <p:txBody>
          <a:bodyPr wrap="square">
            <a:spAutoFit/>
          </a:bodyPr>
          <a:lstStyle/>
          <a:p>
            <a:pPr algn="ctr"/>
            <a:r>
              <a:rPr lang="en-US" sz="2800" b="1" dirty="0" smtClean="0">
                <a:solidFill>
                  <a:srgbClr val="002060"/>
                </a:solidFill>
                <a:latin typeface="Helvetica"/>
                <a:cs typeface="Helvetica"/>
              </a:rPr>
              <a:t>Performed by the </a:t>
            </a:r>
          </a:p>
          <a:p>
            <a:pPr algn="ctr"/>
            <a:r>
              <a:rPr lang="en-US" sz="2800" b="1" dirty="0" smtClean="0">
                <a:solidFill>
                  <a:srgbClr val="002060"/>
                </a:solidFill>
                <a:latin typeface="Helvetica"/>
                <a:cs typeface="Helvetica"/>
              </a:rPr>
              <a:t>Data Management </a:t>
            </a:r>
            <a:r>
              <a:rPr lang="en-US" sz="2800" b="1" dirty="0">
                <a:solidFill>
                  <a:srgbClr val="002060"/>
                </a:solidFill>
                <a:latin typeface="Helvetica"/>
                <a:cs typeface="Helvetica"/>
              </a:rPr>
              <a:t>a</a:t>
            </a:r>
            <a:r>
              <a:rPr lang="en-US" sz="2800" b="1" dirty="0" smtClean="0">
                <a:solidFill>
                  <a:srgbClr val="002060"/>
                </a:solidFill>
                <a:latin typeface="Helvetica"/>
                <a:cs typeface="Helvetica"/>
              </a:rPr>
              <a:t>nd Resource Repository (DMRR)</a:t>
            </a:r>
            <a:endParaRPr lang="en-US" sz="2800" b="1" dirty="0">
              <a:solidFill>
                <a:srgbClr val="002060"/>
              </a:solidFill>
              <a:latin typeface="Helvetica"/>
              <a:cs typeface="Helvetica"/>
            </a:endParaRPr>
          </a:p>
        </p:txBody>
      </p:sp>
      <p:sp>
        <p:nvSpPr>
          <p:cNvPr id="9" name="Title 1"/>
          <p:cNvSpPr txBox="1">
            <a:spLocks/>
          </p:cNvSpPr>
          <p:nvPr/>
        </p:nvSpPr>
        <p:spPr>
          <a:xfrm>
            <a:off x="1143000" y="210344"/>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ERCC </a:t>
            </a:r>
            <a:r>
              <a:rPr lang="en-US" sz="3600" b="1" dirty="0" smtClean="0">
                <a:solidFill>
                  <a:srgbClr val="2E9EE2"/>
                </a:solidFill>
                <a:latin typeface="Helvetica"/>
                <a:cs typeface="Helvetica"/>
              </a:rPr>
              <a:t>D</a:t>
            </a:r>
            <a:r>
              <a:rPr lang="en-US" sz="3600" b="1" dirty="0">
                <a:solidFill>
                  <a:srgbClr val="2E9EE2"/>
                </a:solidFill>
                <a:latin typeface="Helvetica"/>
                <a:cs typeface="Helvetica"/>
              </a:rPr>
              <a:t>ata Analysis</a:t>
            </a:r>
          </a:p>
        </p:txBody>
      </p:sp>
      <p:pic>
        <p:nvPicPr>
          <p:cNvPr id="10" name="Picture 9" descr="exRNA logo.png"/>
          <p:cNvPicPr>
            <a:picLocks noChangeAspect="1"/>
          </p:cNvPicPr>
          <p:nvPr/>
        </p:nvPicPr>
        <p:blipFill rotWithShape="1">
          <a:blip r:embed="rId2"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11" name="Straight Connector 10"/>
          <p:cNvCxnSpPr/>
          <p:nvPr/>
        </p:nvCxnSpPr>
        <p:spPr>
          <a:xfrm>
            <a:off x="1160014" y="980728"/>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3"/>
          <p:cNvSpPr>
            <a:spLocks noGrp="1"/>
          </p:cNvSpPr>
          <p:nvPr>
            <p:ph type="sldNum" sz="quarter" idx="12"/>
          </p:nvPr>
        </p:nvSpPr>
        <p:spPr>
          <a:xfrm>
            <a:off x="0" y="6416675"/>
            <a:ext cx="348861" cy="365125"/>
          </a:xfrm>
        </p:spPr>
        <p:txBody>
          <a:bodyPr/>
          <a:lstStyle/>
          <a:p>
            <a:fld id="{42D882AF-417C-435C-9F28-43C1763EC6AE}" type="slidenum">
              <a:rPr lang="en-US" smtClean="0"/>
              <a:pPr/>
              <a:t>1</a:t>
            </a:fld>
            <a:endParaRPr lang="en-US"/>
          </a:p>
        </p:txBody>
      </p:sp>
      <p:sp>
        <p:nvSpPr>
          <p:cNvPr id="14" name="Rectangle 13"/>
          <p:cNvSpPr/>
          <p:nvPr/>
        </p:nvSpPr>
        <p:spPr>
          <a:xfrm>
            <a:off x="0" y="6334780"/>
            <a:ext cx="8077200" cy="523220"/>
          </a:xfrm>
          <a:prstGeom prst="rect">
            <a:avLst/>
          </a:prstGeom>
          <a:solidFill>
            <a:schemeClr val="accent1">
              <a:lumMod val="20000"/>
              <a:lumOff val="80000"/>
            </a:schemeClr>
          </a:solidFill>
        </p:spPr>
        <p:txBody>
          <a:bodyPr wrap="square">
            <a:spAutoFit/>
          </a:bodyPr>
          <a:lstStyle/>
          <a:p>
            <a:r>
              <a:rPr lang="en-US" sz="1400" dirty="0" smtClean="0">
                <a:latin typeface="Helvetica"/>
                <a:cs typeface="Helvetica"/>
              </a:rPr>
              <a:t>Williams Z., et al.  </a:t>
            </a:r>
            <a:r>
              <a:rPr lang="en-US" sz="1400" dirty="0">
                <a:latin typeface="Helvetica"/>
                <a:cs typeface="Helvetica"/>
              </a:rPr>
              <a:t>(</a:t>
            </a:r>
            <a:r>
              <a:rPr lang="en-US" sz="1400" dirty="0" smtClean="0">
                <a:latin typeface="Helvetica"/>
                <a:cs typeface="Helvetica"/>
              </a:rPr>
              <a:t>2013</a:t>
            </a:r>
            <a:r>
              <a:rPr lang="en-US" sz="1400" dirty="0">
                <a:latin typeface="Helvetica"/>
                <a:cs typeface="Helvetica"/>
              </a:rPr>
              <a:t>) Comprehensive profiling of circulating microRNA via small RNA sequencing of cDNA libraries reveals biomarker potential and limitations</a:t>
            </a:r>
            <a:r>
              <a:rPr lang="en-US" sz="1400" dirty="0" smtClean="0">
                <a:latin typeface="Helvetica"/>
                <a:cs typeface="Helvetica"/>
              </a:rPr>
              <a:t>. </a:t>
            </a:r>
            <a:r>
              <a:rPr lang="en-US" sz="1400" dirty="0" err="1" smtClean="0">
                <a:latin typeface="Helvetica"/>
                <a:cs typeface="Helvetica"/>
              </a:rPr>
              <a:t>PNAS</a:t>
            </a:r>
            <a:r>
              <a:rPr lang="en-US" sz="1400" dirty="0">
                <a:latin typeface="Helvetica"/>
                <a:cs typeface="Helvetica"/>
              </a:rPr>
              <a:t> 110: 4255–4260.</a:t>
            </a:r>
            <a:endParaRPr lang="en-US" sz="1400" dirty="0"/>
          </a:p>
        </p:txBody>
      </p:sp>
    </p:spTree>
    <p:extLst>
      <p:ext uri="{BB962C8B-B14F-4D97-AF65-F5344CB8AC3E}">
        <p14:creationId xmlns:p14="http://schemas.microsoft.com/office/powerpoint/2010/main" val="6036700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152400" y="2133600"/>
            <a:ext cx="8839200" cy="4191000"/>
          </a:xfrm>
        </p:spPr>
        <p:txBody>
          <a:bodyPr anchor="t" anchorCtr="0">
            <a:normAutofit/>
          </a:bodyPr>
          <a:lstStyle/>
          <a:p>
            <a:pPr algn="l"/>
            <a:r>
              <a:rPr lang="en-US" sz="2400" dirty="0">
                <a:latin typeface="Helvetica"/>
                <a:cs typeface="Helvetica"/>
              </a:rPr>
              <a:t>We can compare the number of reads mapped to various categories of RNA in Table S1 from the article with the same data from the exceRpt read mapping summary. </a:t>
            </a:r>
            <a:br>
              <a:rPr lang="en-US" sz="2400" dirty="0">
                <a:latin typeface="Helvetica"/>
                <a:cs typeface="Helvetica"/>
              </a:rPr>
            </a:br>
            <a:r>
              <a:rPr lang="en-US" sz="2400" dirty="0">
                <a:latin typeface="Helvetica"/>
                <a:cs typeface="Helvetica"/>
              </a:rPr>
              <a:t/>
            </a:r>
            <a:br>
              <a:rPr lang="en-US" sz="2400" dirty="0">
                <a:latin typeface="Helvetica"/>
                <a:cs typeface="Helvetica"/>
              </a:rPr>
            </a:br>
            <a:r>
              <a:rPr lang="en-US" sz="2400" dirty="0">
                <a:latin typeface="Helvetica"/>
                <a:cs typeface="Helvetica"/>
              </a:rPr>
              <a:t>Categories in common are total input reads, microRNA, ribosomal RNA, and transfer RNA.</a:t>
            </a:r>
            <a:br>
              <a:rPr lang="en-US" sz="2400" dirty="0">
                <a:latin typeface="Helvetica"/>
                <a:cs typeface="Helvetica"/>
              </a:rPr>
            </a:br>
            <a:endParaRPr lang="en-US" sz="2400" strike="sngStrike" dirty="0">
              <a:latin typeface="Helvetica"/>
              <a:cs typeface="Helvetica"/>
            </a:endParaRPr>
          </a:p>
        </p:txBody>
      </p:sp>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1143000" y="0"/>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Helvetica"/>
                <a:cs typeface="Helvetica"/>
              </a:rPr>
              <a:t>Use Case</a:t>
            </a:r>
            <a:r>
              <a:rPr lang="en-US" sz="2800" b="1" dirty="0">
                <a:latin typeface="Helvetica"/>
                <a:cs typeface="Helvetica"/>
              </a:rPr>
              <a:t> 3</a:t>
            </a:r>
            <a:r>
              <a:rPr lang="en-US" sz="2800" b="1" dirty="0" smtClean="0">
                <a:latin typeface="Helvetica"/>
                <a:cs typeface="Helvetica"/>
              </a:rPr>
              <a:t>: </a:t>
            </a:r>
            <a:r>
              <a:rPr lang="en-US" sz="2800" b="1" dirty="0" err="1" smtClean="0">
                <a:solidFill>
                  <a:srgbClr val="2E9EE2"/>
                </a:solidFill>
                <a:latin typeface="Helvetica"/>
                <a:cs typeface="Helvetica"/>
              </a:rPr>
              <a:t>Biomarker P</a:t>
            </a:r>
            <a:r>
              <a:rPr lang="en-US" sz="2800" b="1" dirty="0" err="1">
                <a:solidFill>
                  <a:srgbClr val="2E9EE2"/>
                </a:solidFill>
                <a:latin typeface="Helvetica"/>
                <a:cs typeface="Helvetica"/>
              </a:rPr>
              <a:t>otential and Limitations </a:t>
            </a:r>
            <a:r>
              <a:rPr lang="en-US" sz="2800" b="1" dirty="0" smtClean="0">
                <a:latin typeface="Helvetica"/>
                <a:cs typeface="Helvetica"/>
              </a:rPr>
              <a:t>of Circulating miRNA</a:t>
            </a:r>
            <a:endParaRPr lang="en-US" sz="2800" b="1" dirty="0">
              <a:solidFill>
                <a:srgbClr val="2E9EE2"/>
              </a:solidFill>
              <a:latin typeface="Helvetica"/>
              <a:cs typeface="Helvetica"/>
            </a:endParaRPr>
          </a:p>
        </p:txBody>
      </p:sp>
      <p:sp>
        <p:nvSpPr>
          <p:cNvPr id="13" name="Rectangle 12"/>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10</a:t>
            </a:fld>
            <a:endParaRPr lang="en-US"/>
          </a:p>
        </p:txBody>
      </p:sp>
    </p:spTree>
    <p:extLst>
      <p:ext uri="{BB962C8B-B14F-4D97-AF65-F5344CB8AC3E}">
        <p14:creationId xmlns:p14="http://schemas.microsoft.com/office/powerpoint/2010/main" val="3734299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66725" y="1320165"/>
            <a:ext cx="8143875" cy="5537835"/>
          </a:xfrm>
          <a:prstGeom prst="rect">
            <a:avLst/>
          </a:prstGeom>
        </p:spPr>
      </p:pic>
      <p:pic>
        <p:nvPicPr>
          <p:cNvPr id="3" name="Picture 2"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11</a:t>
            </a:fld>
            <a:endParaRPr lang="en-US" dirty="0"/>
          </a:p>
        </p:txBody>
      </p:sp>
      <p:sp>
        <p:nvSpPr>
          <p:cNvPr id="9" name="Title 1"/>
          <p:cNvSpPr txBox="1">
            <a:spLocks/>
          </p:cNvSpPr>
          <p:nvPr/>
        </p:nvSpPr>
        <p:spPr>
          <a:xfrm>
            <a:off x="1080120" y="-18256"/>
            <a:ext cx="79114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Helvetica"/>
                <a:cs typeface="Helvetica"/>
              </a:rPr>
              <a:t>Use Case 3: </a:t>
            </a:r>
            <a:r>
              <a:rPr lang="en-US" sz="3200" b="1" dirty="0" smtClean="0">
                <a:solidFill>
                  <a:srgbClr val="2E9EE2"/>
                </a:solidFill>
                <a:latin typeface="Helvetica"/>
                <a:cs typeface="Helvetica"/>
              </a:rPr>
              <a:t>exceRpt Pipeline Results -</a:t>
            </a:r>
            <a:br>
              <a:rPr lang="en-US" sz="3200" b="1" dirty="0" smtClean="0">
                <a:solidFill>
                  <a:srgbClr val="2E9EE2"/>
                </a:solidFill>
                <a:latin typeface="Helvetica"/>
                <a:cs typeface="Helvetica"/>
              </a:rPr>
            </a:br>
            <a:r>
              <a:rPr lang="en-US" sz="3200" b="1" dirty="0" smtClean="0">
                <a:latin typeface="Helvetica"/>
                <a:cs typeface="Helvetica"/>
              </a:rPr>
              <a:t>Number of Input Reads</a:t>
            </a:r>
            <a:endParaRPr lang="en-US" sz="3200" b="1" dirty="0">
              <a:latin typeface="Helvetica"/>
              <a:cs typeface="Helvetica"/>
            </a:endParaRPr>
          </a:p>
        </p:txBody>
      </p:sp>
      <p:cxnSp>
        <p:nvCxnSpPr>
          <p:cNvPr id="10" name="Straight Connector 9"/>
          <p:cNvCxnSpPr/>
          <p:nvPr/>
        </p:nvCxnSpPr>
        <p:spPr>
          <a:xfrm>
            <a:off x="1160014" y="11430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5056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6725" y="1320165"/>
            <a:ext cx="8143875" cy="5537835"/>
          </a:xfrm>
          <a:prstGeom prst="rect">
            <a:avLst/>
          </a:prstGeom>
        </p:spPr>
      </p:pic>
      <p:pic>
        <p:nvPicPr>
          <p:cNvPr id="3" name="Picture 2"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12</a:t>
            </a:fld>
            <a:endParaRPr lang="en-US" dirty="0"/>
          </a:p>
        </p:txBody>
      </p:sp>
      <p:sp>
        <p:nvSpPr>
          <p:cNvPr id="9" name="Title 1"/>
          <p:cNvSpPr txBox="1">
            <a:spLocks/>
          </p:cNvSpPr>
          <p:nvPr/>
        </p:nvSpPr>
        <p:spPr>
          <a:xfrm>
            <a:off x="1080120" y="-18256"/>
            <a:ext cx="79114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Helvetica"/>
                <a:cs typeface="Helvetica"/>
              </a:rPr>
              <a:t>Use Case 3: </a:t>
            </a:r>
            <a:r>
              <a:rPr lang="en-US" sz="3200" b="1" dirty="0" smtClean="0">
                <a:solidFill>
                  <a:srgbClr val="2E9EE2"/>
                </a:solidFill>
                <a:latin typeface="Helvetica"/>
                <a:cs typeface="Helvetica"/>
              </a:rPr>
              <a:t>exceRpt Pipeline Results –</a:t>
            </a:r>
            <a:br>
              <a:rPr lang="en-US" sz="3200" b="1" dirty="0" smtClean="0">
                <a:solidFill>
                  <a:srgbClr val="2E9EE2"/>
                </a:solidFill>
                <a:latin typeface="Helvetica"/>
                <a:cs typeface="Helvetica"/>
              </a:rPr>
            </a:br>
            <a:r>
              <a:rPr lang="en-US" sz="3200" b="1" dirty="0">
                <a:latin typeface="Helvetica"/>
                <a:cs typeface="Helvetica"/>
              </a:rPr>
              <a:t>Micro</a:t>
            </a:r>
            <a:r>
              <a:rPr lang="en-US" sz="3200" b="1" dirty="0" smtClean="0">
                <a:latin typeface="Helvetica"/>
                <a:cs typeface="Helvetica"/>
              </a:rPr>
              <a:t>RNA</a:t>
            </a:r>
            <a:endParaRPr lang="en-US" sz="3200" b="1" dirty="0">
              <a:latin typeface="Helvetica"/>
              <a:cs typeface="Helvetica"/>
            </a:endParaRPr>
          </a:p>
        </p:txBody>
      </p:sp>
      <p:cxnSp>
        <p:nvCxnSpPr>
          <p:cNvPr id="10" name="Straight Connector 9"/>
          <p:cNvCxnSpPr/>
          <p:nvPr/>
        </p:nvCxnSpPr>
        <p:spPr>
          <a:xfrm>
            <a:off x="1160014" y="11430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1345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6725" y="1320165"/>
            <a:ext cx="8143875" cy="5537835"/>
          </a:xfrm>
          <a:prstGeom prst="rect">
            <a:avLst/>
          </a:prstGeom>
        </p:spPr>
      </p:pic>
      <p:pic>
        <p:nvPicPr>
          <p:cNvPr id="3" name="Picture 2"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13</a:t>
            </a:fld>
            <a:endParaRPr lang="en-US" dirty="0"/>
          </a:p>
        </p:txBody>
      </p:sp>
      <p:sp>
        <p:nvSpPr>
          <p:cNvPr id="9" name="Title 1"/>
          <p:cNvSpPr txBox="1">
            <a:spLocks/>
          </p:cNvSpPr>
          <p:nvPr/>
        </p:nvSpPr>
        <p:spPr>
          <a:xfrm>
            <a:off x="1080120" y="-18256"/>
            <a:ext cx="79114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Helvetica"/>
                <a:cs typeface="Helvetica"/>
              </a:rPr>
              <a:t>Use Case 3: </a:t>
            </a:r>
            <a:r>
              <a:rPr lang="en-US" sz="3200" b="1" dirty="0" smtClean="0">
                <a:solidFill>
                  <a:srgbClr val="2E9EE2"/>
                </a:solidFill>
                <a:latin typeface="Helvetica"/>
                <a:cs typeface="Helvetica"/>
              </a:rPr>
              <a:t>exceRpt Pipeline Results -</a:t>
            </a:r>
            <a:br>
              <a:rPr lang="en-US" sz="3200" b="1" dirty="0" smtClean="0">
                <a:solidFill>
                  <a:srgbClr val="2E9EE2"/>
                </a:solidFill>
                <a:latin typeface="Helvetica"/>
                <a:cs typeface="Helvetica"/>
              </a:rPr>
            </a:br>
            <a:r>
              <a:rPr lang="en-US" sz="3200" b="1" dirty="0" smtClean="0">
                <a:latin typeface="Helvetica"/>
                <a:cs typeface="Helvetica"/>
              </a:rPr>
              <a:t>Ribosomal RNA</a:t>
            </a:r>
            <a:endParaRPr lang="en-US" sz="3200" b="1" dirty="0">
              <a:latin typeface="Helvetica"/>
              <a:cs typeface="Helvetica"/>
            </a:endParaRPr>
          </a:p>
        </p:txBody>
      </p:sp>
      <p:cxnSp>
        <p:nvCxnSpPr>
          <p:cNvPr id="10" name="Straight Connector 9"/>
          <p:cNvCxnSpPr/>
          <p:nvPr/>
        </p:nvCxnSpPr>
        <p:spPr>
          <a:xfrm>
            <a:off x="1160014" y="11430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552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RNA logo.png"/>
          <p:cNvPicPr>
            <a:picLocks noChangeAspect="1"/>
          </p:cNvPicPr>
          <p:nvPr/>
        </p:nvPicPr>
        <p:blipFill rotWithShape="1">
          <a:blip r:embed="rId2"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14</a:t>
            </a:fld>
            <a:endParaRPr lang="en-US" dirty="0"/>
          </a:p>
        </p:txBody>
      </p:sp>
      <p:sp>
        <p:nvSpPr>
          <p:cNvPr id="9" name="Title 1"/>
          <p:cNvSpPr txBox="1">
            <a:spLocks/>
          </p:cNvSpPr>
          <p:nvPr/>
        </p:nvSpPr>
        <p:spPr>
          <a:xfrm>
            <a:off x="1080120" y="-18256"/>
            <a:ext cx="79114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Helvetica"/>
                <a:cs typeface="Helvetica"/>
              </a:rPr>
              <a:t>Use Case 3: </a:t>
            </a:r>
            <a:r>
              <a:rPr lang="en-US" sz="3200" b="1" dirty="0" smtClean="0">
                <a:solidFill>
                  <a:srgbClr val="2E9EE2"/>
                </a:solidFill>
                <a:latin typeface="Helvetica"/>
                <a:cs typeface="Helvetica"/>
              </a:rPr>
              <a:t>exceRpt Pipeline Results -</a:t>
            </a:r>
            <a:br>
              <a:rPr lang="en-US" sz="3200" b="1" dirty="0" smtClean="0">
                <a:solidFill>
                  <a:srgbClr val="2E9EE2"/>
                </a:solidFill>
                <a:latin typeface="Helvetica"/>
                <a:cs typeface="Helvetica"/>
              </a:rPr>
            </a:br>
            <a:r>
              <a:rPr lang="en-US" sz="3200" b="1" dirty="0" smtClean="0">
                <a:latin typeface="Helvetica"/>
                <a:cs typeface="Helvetica"/>
              </a:rPr>
              <a:t>Transfer RNA</a:t>
            </a:r>
            <a:endParaRPr lang="en-US" sz="3200" b="1" dirty="0">
              <a:latin typeface="Helvetica"/>
              <a:cs typeface="Helvetica"/>
            </a:endParaRPr>
          </a:p>
        </p:txBody>
      </p:sp>
      <p:pic>
        <p:nvPicPr>
          <p:cNvPr id="2" name="Picture 1"/>
          <p:cNvPicPr>
            <a:picLocks noChangeAspect="1"/>
          </p:cNvPicPr>
          <p:nvPr/>
        </p:nvPicPr>
        <p:blipFill>
          <a:blip r:embed="rId3"/>
          <a:stretch>
            <a:fillRect/>
          </a:stretch>
        </p:blipFill>
        <p:spPr>
          <a:xfrm>
            <a:off x="466725" y="1320165"/>
            <a:ext cx="8143875" cy="5537835"/>
          </a:xfrm>
          <a:prstGeom prst="rect">
            <a:avLst/>
          </a:prstGeom>
        </p:spPr>
      </p:pic>
      <p:cxnSp>
        <p:nvCxnSpPr>
          <p:cNvPr id="10" name="Straight Connector 9"/>
          <p:cNvCxnSpPr/>
          <p:nvPr/>
        </p:nvCxnSpPr>
        <p:spPr>
          <a:xfrm>
            <a:off x="1160014" y="11430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907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4343400"/>
          </a:xfrm>
        </p:spPr>
        <p:txBody>
          <a:bodyPr anchor="t" anchorCtr="0">
            <a:noAutofit/>
          </a:bodyPr>
          <a:lstStyle/>
          <a:p>
            <a:pPr algn="l" fontAlgn="b"/>
            <a:r>
              <a:rPr lang="en-US" sz="2400" dirty="0" smtClean="0">
                <a:solidFill>
                  <a:srgbClr val="000000"/>
                </a:solidFill>
                <a:latin typeface="Helvetica"/>
                <a:cs typeface="Helvetica"/>
              </a:rPr>
              <a:t>The exceRpt analysis pipeline recapitulates the analysis from Williams et al. except for significant differences in the number of reads mapped to transfer RNA.</a:t>
            </a:r>
            <a:br>
              <a:rPr lang="en-US" sz="2400" dirty="0" smtClean="0">
                <a:solidFill>
                  <a:srgbClr val="000000"/>
                </a:solidFill>
                <a:latin typeface="Helvetica"/>
                <a:cs typeface="Helvetica"/>
              </a:rPr>
            </a:br>
            <a:endParaRPr lang="en-US" sz="2400" strike="sngStrike" dirty="0">
              <a:solidFill>
                <a:srgbClr val="000000"/>
              </a:solidFill>
              <a:latin typeface="Helvetica"/>
              <a:cs typeface="Helvetica"/>
            </a:endParaRPr>
          </a:p>
        </p:txBody>
      </p:sp>
      <p:pic>
        <p:nvPicPr>
          <p:cNvPr id="3" name="Picture 2" descr="exRNA logo.png"/>
          <p:cNvPicPr>
            <a:picLocks noChangeAspect="1"/>
          </p:cNvPicPr>
          <p:nvPr/>
        </p:nvPicPr>
        <p:blipFill rotWithShape="1">
          <a:blip r:embed="rId2"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4" name="Straight Connector 3"/>
          <p:cNvCxnSpPr/>
          <p:nvPr/>
        </p:nvCxnSpPr>
        <p:spPr>
          <a:xfrm>
            <a:off x="1160014" y="980728"/>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1143000" y="210344"/>
            <a:ext cx="7380312" cy="780256"/>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a:t>
            </a:r>
            <a:r>
              <a:rPr lang="en-US" sz="3600" b="1" dirty="0" smtClean="0">
                <a:solidFill>
                  <a:srgbClr val="2E9EE2"/>
                </a:solidFill>
                <a:latin typeface="Helvetica"/>
                <a:cs typeface="Helvetica"/>
              </a:rPr>
              <a:t>Case</a:t>
            </a:r>
            <a:r>
              <a:rPr lang="en-US" sz="3600" b="1" dirty="0">
                <a:solidFill>
                  <a:srgbClr val="2E9EE2"/>
                </a:solidFill>
                <a:latin typeface="Helvetica"/>
                <a:cs typeface="Helvetica"/>
              </a:rPr>
              <a:t> </a:t>
            </a:r>
            <a:r>
              <a:rPr lang="en-US" sz="3600" b="1" dirty="0">
                <a:latin typeface="Helvetica"/>
                <a:cs typeface="Helvetica"/>
              </a:rPr>
              <a:t>3</a:t>
            </a:r>
            <a:r>
              <a:rPr lang="en-US" sz="3600" b="1" dirty="0" smtClean="0">
                <a:latin typeface="Helvetica"/>
                <a:cs typeface="Helvetica"/>
              </a:rPr>
              <a:t>: Summary</a:t>
            </a:r>
            <a:endParaRPr lang="en-US" sz="3600" b="1" dirty="0">
              <a:solidFill>
                <a:srgbClr val="2E9EE2"/>
              </a:solidFill>
              <a:latin typeface="Helvetica"/>
              <a:cs typeface="Helvetica"/>
            </a:endParaRPr>
          </a:p>
        </p:txBody>
      </p:sp>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15</a:t>
            </a:fld>
            <a:endParaRPr lang="en-US" dirty="0"/>
          </a:p>
        </p:txBody>
      </p:sp>
      <p:sp>
        <p:nvSpPr>
          <p:cNvPr id="12" name="Rectangle 11"/>
          <p:cNvSpPr/>
          <p:nvPr/>
        </p:nvSpPr>
        <p:spPr>
          <a:xfrm>
            <a:off x="0" y="6488668"/>
            <a:ext cx="9144000" cy="369332"/>
          </a:xfrm>
          <a:prstGeom prst="rect">
            <a:avLst/>
          </a:prstGeom>
        </p:spPr>
        <p:txBody>
          <a:bodyPr wrap="square">
            <a:spAutoFit/>
          </a:bodyPr>
          <a:lstStyle/>
          <a:p>
            <a:r>
              <a:rPr lang="en-US">
                <a:latin typeface="Helvetica"/>
                <a:cs typeface="Helvetica"/>
              </a:rPr>
              <a:t>http://genboree.org/theCommons/projects/exrna-tools-may2014/wiki/Version_Updates</a:t>
            </a:r>
          </a:p>
        </p:txBody>
      </p:sp>
    </p:spTree>
    <p:extLst>
      <p:ext uri="{BB962C8B-B14F-4D97-AF65-F5344CB8AC3E}">
        <p14:creationId xmlns:p14="http://schemas.microsoft.com/office/powerpoint/2010/main" val="4978712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8229600" cy="838200"/>
          </a:xfrm>
        </p:spPr>
        <p:txBody>
          <a:bodyPr anchor="t" anchorCtr="0">
            <a:noAutofit/>
          </a:bodyPr>
          <a:lstStyle/>
          <a:p>
            <a:pPr algn="l" fontAlgn="b"/>
            <a:r>
              <a:rPr lang="en-US" sz="2000" dirty="0">
                <a:solidFill>
                  <a:srgbClr val="000000"/>
                </a:solidFill>
                <a:latin typeface="Helvetica"/>
                <a:cs typeface="Helvetica"/>
              </a:rPr>
              <a:t>We used exceRpt version 2.8.8; the latest version is 3.1.9.  </a:t>
            </a:r>
            <a:br>
              <a:rPr lang="en-US" sz="2000" dirty="0">
                <a:solidFill>
                  <a:srgbClr val="000000"/>
                </a:solidFill>
                <a:latin typeface="Helvetica"/>
                <a:cs typeface="Helvetica"/>
              </a:rPr>
            </a:br>
            <a:r>
              <a:rPr lang="en-US" sz="2000" dirty="0">
                <a:solidFill>
                  <a:srgbClr val="000000"/>
                </a:solidFill>
                <a:latin typeface="Helvetica"/>
                <a:cs typeface="Helvetica"/>
              </a:rPr>
              <a:t>At the Genboree Workbench there is a version history.</a:t>
            </a:r>
            <a:br>
              <a:rPr lang="en-US" sz="2000" dirty="0">
                <a:solidFill>
                  <a:srgbClr val="000000"/>
                </a:solidFill>
                <a:latin typeface="Helvetica"/>
                <a:cs typeface="Helvetica"/>
              </a:rPr>
            </a:br>
            <a:r>
              <a:rPr lang="en-US" sz="2000" dirty="0">
                <a:solidFill>
                  <a:srgbClr val="000000"/>
                </a:solidFill>
                <a:latin typeface="Helvetica"/>
                <a:cs typeface="Helvetica"/>
              </a:rPr>
              <a:t/>
            </a:r>
            <a:br>
              <a:rPr lang="en-US" sz="2000" dirty="0">
                <a:solidFill>
                  <a:srgbClr val="000000"/>
                </a:solidFill>
                <a:latin typeface="Helvetica"/>
                <a:cs typeface="Helvetica"/>
              </a:rPr>
            </a:br>
            <a:endParaRPr lang="en-US" sz="2000" strike="sngStrike" dirty="0">
              <a:solidFill>
                <a:srgbClr val="000000"/>
              </a:solidFill>
              <a:latin typeface="Helvetica"/>
              <a:cs typeface="Helvetica"/>
            </a:endParaRPr>
          </a:p>
        </p:txBody>
      </p:sp>
      <p:pic>
        <p:nvPicPr>
          <p:cNvPr id="3" name="Picture 2" descr="exRNA logo.png"/>
          <p:cNvPicPr>
            <a:picLocks noChangeAspect="1"/>
          </p:cNvPicPr>
          <p:nvPr/>
        </p:nvPicPr>
        <p:blipFill rotWithShape="1">
          <a:blip r:embed="rId2"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4" name="Straight Connector 3"/>
          <p:cNvCxnSpPr/>
          <p:nvPr/>
        </p:nvCxnSpPr>
        <p:spPr>
          <a:xfrm>
            <a:off x="1160014" y="980728"/>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1143000" y="210344"/>
            <a:ext cx="7380312" cy="780256"/>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a:t>
            </a:r>
            <a:r>
              <a:rPr lang="en-US" sz="3600" b="1" dirty="0" smtClean="0">
                <a:solidFill>
                  <a:srgbClr val="2E9EE2"/>
                </a:solidFill>
                <a:latin typeface="Helvetica"/>
                <a:cs typeface="Helvetica"/>
              </a:rPr>
              <a:t>Case</a:t>
            </a:r>
            <a:r>
              <a:rPr lang="en-US" sz="3600" b="1" dirty="0">
                <a:solidFill>
                  <a:srgbClr val="2E9EE2"/>
                </a:solidFill>
                <a:latin typeface="Helvetica"/>
                <a:cs typeface="Helvetica"/>
              </a:rPr>
              <a:t> </a:t>
            </a:r>
            <a:r>
              <a:rPr lang="en-US" sz="3600" b="1" dirty="0">
                <a:latin typeface="Helvetica"/>
                <a:cs typeface="Helvetica"/>
              </a:rPr>
              <a:t>3</a:t>
            </a:r>
            <a:r>
              <a:rPr lang="en-US" sz="3600" b="1" dirty="0" smtClean="0">
                <a:latin typeface="Helvetica"/>
                <a:cs typeface="Helvetica"/>
              </a:rPr>
              <a:t>: Summary</a:t>
            </a:r>
            <a:endParaRPr lang="en-US" sz="3600" b="1" dirty="0">
              <a:solidFill>
                <a:srgbClr val="2E9EE2"/>
              </a:solidFill>
              <a:latin typeface="Helvetica"/>
              <a:cs typeface="Helvetica"/>
            </a:endParaRPr>
          </a:p>
        </p:txBody>
      </p:sp>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16</a:t>
            </a:fld>
            <a:endParaRPr lang="en-US" dirty="0"/>
          </a:p>
        </p:txBody>
      </p:sp>
      <p:sp>
        <p:nvSpPr>
          <p:cNvPr id="12" name="Rectangle 11"/>
          <p:cNvSpPr/>
          <p:nvPr/>
        </p:nvSpPr>
        <p:spPr>
          <a:xfrm>
            <a:off x="0" y="6488668"/>
            <a:ext cx="9144000" cy="369332"/>
          </a:xfrm>
          <a:prstGeom prst="rect">
            <a:avLst/>
          </a:prstGeom>
        </p:spPr>
        <p:txBody>
          <a:bodyPr wrap="square">
            <a:spAutoFit/>
          </a:bodyPr>
          <a:lstStyle/>
          <a:p>
            <a:r>
              <a:rPr lang="en-US">
                <a:latin typeface="Helvetica"/>
                <a:cs typeface="Helvetica"/>
              </a:rPr>
              <a:t>http://genboree.org/theCommons/projects/exrna-tools-may2014/wiki/Version_Updates</a:t>
            </a:r>
          </a:p>
        </p:txBody>
      </p:sp>
      <p:sp>
        <p:nvSpPr>
          <p:cNvPr id="6" name="Rectangle 5"/>
          <p:cNvSpPr/>
          <p:nvPr/>
        </p:nvSpPr>
        <p:spPr>
          <a:xfrm>
            <a:off x="304800" y="2286000"/>
            <a:ext cx="8610600" cy="2677656"/>
          </a:xfrm>
          <a:prstGeom prst="rect">
            <a:avLst/>
          </a:prstGeom>
        </p:spPr>
        <p:txBody>
          <a:bodyPr wrap="square">
            <a:spAutoFit/>
          </a:bodyPr>
          <a:lstStyle/>
          <a:p>
            <a:r>
              <a:rPr lang="en-US" sz="1400" b="1" u="sng" dirty="0">
                <a:solidFill>
                  <a:srgbClr val="000000"/>
                </a:solidFill>
                <a:latin typeface="Helvetica"/>
                <a:cs typeface="Helvetica"/>
              </a:rPr>
              <a:t>v2.2.8</a:t>
            </a:r>
          </a:p>
          <a:p>
            <a:endParaRPr lang="en-US" sz="1400" dirty="0">
              <a:solidFill>
                <a:srgbClr val="000000"/>
              </a:solidFill>
              <a:latin typeface="Helvetica"/>
              <a:cs typeface="Helvetica"/>
            </a:endParaRPr>
          </a:p>
          <a:p>
            <a:pPr marL="285750" indent="-285750">
              <a:buFont typeface="Arial"/>
              <a:buChar char="•"/>
            </a:pPr>
            <a:r>
              <a:rPr lang="en-US" sz="1400" dirty="0">
                <a:solidFill>
                  <a:srgbClr val="000000"/>
                </a:solidFill>
                <a:latin typeface="Helvetica"/>
                <a:cs typeface="Helvetica"/>
              </a:rPr>
              <a:t>We moved the alignment against endogenous repetitive elements (RE) to occur after the main smallRNA alignments performed by sRNABench. This is because we noticed that the RE library was able to ‘compete’ for reads that would be better annotated/interpreted as coming from tRNAs, piRNAs, or other transcripts. This competitive alignment did not ever affect miRNAs as these are always aligned to before other annotated RNAs, but we expect that this update will faithfully capture reads aligning to repetitive small-RNAs, especially tRNAs, piRNAs, and snoRNAs. </a:t>
            </a:r>
          </a:p>
          <a:p>
            <a:pPr marL="285750" indent="-285750">
              <a:buFont typeface="Arial"/>
              <a:buChar char="•"/>
            </a:pPr>
            <a:endParaRPr lang="en-US" sz="1400" dirty="0">
              <a:solidFill>
                <a:srgbClr val="000000"/>
              </a:solidFill>
              <a:latin typeface="Helvetica"/>
              <a:cs typeface="Helvetica"/>
            </a:endParaRPr>
          </a:p>
          <a:p>
            <a:pPr marL="285750" indent="-285750">
              <a:buFont typeface="Arial"/>
              <a:buChar char="•"/>
            </a:pPr>
            <a:r>
              <a:rPr lang="en-US" sz="1400" dirty="0">
                <a:solidFill>
                  <a:srgbClr val="000000"/>
                </a:solidFill>
                <a:latin typeface="Helvetica"/>
                <a:cs typeface="Helvetica"/>
              </a:rPr>
              <a:t>exceRpt still aligns to REs as a final step before aligning to exogenous sequences as this is critical to remove highly repetitive endogenous sequences that might otherwise be confused as exogenous sequences.</a:t>
            </a:r>
            <a:endParaRPr lang="en-US" sz="1400"/>
          </a:p>
        </p:txBody>
      </p:sp>
    </p:spTree>
    <p:extLst>
      <p:ext uri="{BB962C8B-B14F-4D97-AF65-F5344CB8AC3E}">
        <p14:creationId xmlns:p14="http://schemas.microsoft.com/office/powerpoint/2010/main" val="37670861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9500" y="63500"/>
            <a:ext cx="8064500" cy="752475"/>
          </a:xfrm>
          <a:prstGeom prst="rect">
            <a:avLst/>
          </a:prstGeom>
        </p:spPr>
        <p:txBody>
          <a:bodyPr>
            <a:noAutofit/>
          </a:bodyPr>
          <a:lstStyle/>
          <a:p>
            <a:pPr algn="l"/>
            <a:r>
              <a:rPr lang="en-US" b="1" dirty="0" smtClean="0">
                <a:latin typeface="Helvetica"/>
                <a:cs typeface="Helvetica"/>
              </a:rPr>
              <a:t>Acknowledgements</a:t>
            </a:r>
            <a:endParaRPr lang="en-US" b="1" dirty="0">
              <a:solidFill>
                <a:srgbClr val="2E9EE2"/>
              </a:solidFill>
              <a:latin typeface="Helvetica"/>
              <a:cs typeface="Helvetica"/>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lgn="r"/>
            <a:fld id="{42D882AF-417C-435C-9F28-43C1763EC6AE}" type="slidenum">
              <a:rPr lang="en-US" smtClean="0"/>
              <a:pPr algn="r"/>
              <a:t>17</a:t>
            </a:fld>
            <a:endParaRPr lang="en-US"/>
          </a:p>
        </p:txBody>
      </p:sp>
      <p:cxnSp>
        <p:nvCxnSpPr>
          <p:cNvPr id="8" name="Straight Connector 7"/>
          <p:cNvCxnSpPr/>
          <p:nvPr/>
        </p:nvCxnSpPr>
        <p:spPr>
          <a:xfrm>
            <a:off x="1160014" y="816004"/>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pic>
        <p:nvPicPr>
          <p:cNvPr id="9" name="Picture 8"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160043" y="128185"/>
            <a:ext cx="706982" cy="835831"/>
          </a:xfrm>
          <a:prstGeom prst="rect">
            <a:avLst/>
          </a:prstGeom>
        </p:spPr>
      </p:pic>
      <p:sp>
        <p:nvSpPr>
          <p:cNvPr id="5" name="TextBox 4"/>
          <p:cNvSpPr txBox="1"/>
          <p:nvPr/>
        </p:nvSpPr>
        <p:spPr>
          <a:xfrm>
            <a:off x="381000" y="914400"/>
            <a:ext cx="4264326" cy="5909311"/>
          </a:xfrm>
          <a:prstGeom prst="rect">
            <a:avLst/>
          </a:prstGeom>
          <a:noFill/>
        </p:spPr>
        <p:txBody>
          <a:bodyPr wrap="square" numCol="1" rtlCol="0">
            <a:spAutoFit/>
          </a:bodyPr>
          <a:lstStyle/>
          <a:p>
            <a:r>
              <a:rPr lang="en-US" b="1" i="1" u="sng" dirty="0" smtClean="0"/>
              <a:t>Baylor College of Medicine, Houston, TX</a:t>
            </a:r>
          </a:p>
          <a:p>
            <a:r>
              <a:rPr lang="en-US" dirty="0" err="1" smtClean="0"/>
              <a:t>Aleksandar</a:t>
            </a:r>
            <a:r>
              <a:rPr lang="en-US" dirty="0" smtClean="0"/>
              <a:t> </a:t>
            </a:r>
            <a:r>
              <a:rPr lang="en-US" dirty="0" err="1" smtClean="0"/>
              <a:t>Milosavljevic</a:t>
            </a:r>
            <a:endParaRPr lang="en-US" dirty="0" smtClean="0"/>
          </a:p>
          <a:p>
            <a:r>
              <a:rPr lang="en-US" dirty="0" smtClean="0"/>
              <a:t>Matthew Roth</a:t>
            </a:r>
          </a:p>
          <a:p>
            <a:endParaRPr lang="en-US" dirty="0" smtClean="0"/>
          </a:p>
          <a:p>
            <a:r>
              <a:rPr lang="en-US" b="1" i="1" u="sng" dirty="0" err="1" smtClean="0"/>
              <a:t>Genboree</a:t>
            </a:r>
            <a:r>
              <a:rPr lang="en-US" b="1" i="1" u="sng" dirty="0" smtClean="0"/>
              <a:t> Team at Baylor</a:t>
            </a:r>
          </a:p>
          <a:p>
            <a:r>
              <a:rPr lang="en-US" dirty="0" smtClean="0"/>
              <a:t>Andrew Jackson</a:t>
            </a:r>
          </a:p>
          <a:p>
            <a:r>
              <a:rPr lang="en-US" dirty="0" smtClean="0"/>
              <a:t>Sai Lakshmi Subramanian</a:t>
            </a:r>
          </a:p>
          <a:p>
            <a:r>
              <a:rPr lang="en-US" dirty="0"/>
              <a:t>William </a:t>
            </a:r>
            <a:r>
              <a:rPr lang="en-US" dirty="0" err="1" smtClean="0"/>
              <a:t>Thistlethwaite</a:t>
            </a:r>
            <a:endParaRPr lang="en-US" dirty="0" smtClean="0"/>
          </a:p>
          <a:p>
            <a:r>
              <a:rPr lang="en-US" dirty="0" smtClean="0"/>
              <a:t>Sameer </a:t>
            </a:r>
            <a:r>
              <a:rPr lang="en-US" dirty="0" err="1" smtClean="0"/>
              <a:t>Paithankar</a:t>
            </a:r>
            <a:endParaRPr lang="en-US" dirty="0" smtClean="0"/>
          </a:p>
          <a:p>
            <a:r>
              <a:rPr lang="en-US" dirty="0" err="1" smtClean="0"/>
              <a:t>Neethu</a:t>
            </a:r>
            <a:r>
              <a:rPr lang="en-US" dirty="0" smtClean="0"/>
              <a:t> Shah</a:t>
            </a:r>
          </a:p>
          <a:p>
            <a:r>
              <a:rPr lang="en-US" dirty="0" smtClean="0"/>
              <a:t>Aaron Baker</a:t>
            </a:r>
          </a:p>
          <a:p>
            <a:endParaRPr lang="en-US" dirty="0"/>
          </a:p>
          <a:p>
            <a:r>
              <a:rPr lang="en-US" b="1" i="1" u="sng" dirty="0"/>
              <a:t>Yale </a:t>
            </a:r>
            <a:r>
              <a:rPr lang="en-US" b="1" i="1" u="sng" dirty="0" smtClean="0"/>
              <a:t>University, New Haven, CT</a:t>
            </a:r>
            <a:endParaRPr lang="en-US" b="1" i="1" u="sng" dirty="0"/>
          </a:p>
          <a:p>
            <a:r>
              <a:rPr lang="en-US" dirty="0" smtClean="0"/>
              <a:t>Mark </a:t>
            </a:r>
            <a:r>
              <a:rPr lang="en-US" dirty="0"/>
              <a:t>Gerstein</a:t>
            </a:r>
          </a:p>
          <a:p>
            <a:r>
              <a:rPr lang="en-US" dirty="0" smtClean="0"/>
              <a:t>Joel </a:t>
            </a:r>
            <a:r>
              <a:rPr lang="en-US" dirty="0" err="1"/>
              <a:t>Rozowsky</a:t>
            </a:r>
            <a:endParaRPr lang="en-US" dirty="0"/>
          </a:p>
          <a:p>
            <a:r>
              <a:rPr lang="en-US" dirty="0" smtClean="0"/>
              <a:t>Rob Kitchen</a:t>
            </a:r>
          </a:p>
          <a:p>
            <a:r>
              <a:rPr lang="en-US" dirty="0" smtClean="0"/>
              <a:t>Fabio Navarro</a:t>
            </a:r>
          </a:p>
          <a:p>
            <a:endParaRPr lang="en-US" dirty="0"/>
          </a:p>
          <a:p>
            <a:r>
              <a:rPr lang="en-US" b="1" i="1" u="sng" dirty="0"/>
              <a:t>Gladstone </a:t>
            </a:r>
            <a:r>
              <a:rPr lang="en-US" b="1" i="1" u="sng" dirty="0" smtClean="0"/>
              <a:t>Institute</a:t>
            </a:r>
            <a:endParaRPr lang="en-US" b="1" i="1" u="sng" dirty="0"/>
          </a:p>
          <a:p>
            <a:r>
              <a:rPr lang="en-US" dirty="0" smtClean="0"/>
              <a:t>Alexander Pico</a:t>
            </a:r>
          </a:p>
          <a:p>
            <a:r>
              <a:rPr lang="en-US" dirty="0"/>
              <a:t>Anders </a:t>
            </a:r>
            <a:r>
              <a:rPr lang="en-US" dirty="0" err="1"/>
              <a:t>Riutta</a:t>
            </a:r>
            <a:endParaRPr lang="en-US" dirty="0"/>
          </a:p>
        </p:txBody>
      </p:sp>
      <p:sp>
        <p:nvSpPr>
          <p:cNvPr id="6" name="TextBox 5"/>
          <p:cNvSpPr txBox="1"/>
          <p:nvPr/>
        </p:nvSpPr>
        <p:spPr>
          <a:xfrm>
            <a:off x="4724400" y="914400"/>
            <a:ext cx="4180426" cy="3970318"/>
          </a:xfrm>
          <a:prstGeom prst="rect">
            <a:avLst/>
          </a:prstGeom>
          <a:noFill/>
        </p:spPr>
        <p:txBody>
          <a:bodyPr wrap="square" rtlCol="0">
            <a:spAutoFit/>
          </a:bodyPr>
          <a:lstStyle/>
          <a:p>
            <a:r>
              <a:rPr lang="en-US" b="1" i="1" u="sng" dirty="0" smtClean="0"/>
              <a:t>Pacific Northwest Diabetes Research Institute, Seattle, WA</a:t>
            </a:r>
          </a:p>
          <a:p>
            <a:r>
              <a:rPr lang="en-US" dirty="0" smtClean="0"/>
              <a:t>David Galas</a:t>
            </a:r>
            <a:endParaRPr lang="en-US" dirty="0"/>
          </a:p>
          <a:p>
            <a:r>
              <a:rPr lang="en-US" dirty="0" smtClean="0"/>
              <a:t>Roger Alexander</a:t>
            </a:r>
          </a:p>
          <a:p>
            <a:endParaRPr lang="en-US" dirty="0"/>
          </a:p>
          <a:p>
            <a:r>
              <a:rPr lang="en-US" b="1" i="1" u="sng" dirty="0" err="1"/>
              <a:t>Rockefeller University, New York, NY</a:t>
            </a:r>
            <a:endParaRPr lang="en-US" b="1" i="1" u="sng" dirty="0"/>
          </a:p>
          <a:p>
            <a:r>
              <a:rPr lang="en-US" dirty="0" smtClean="0"/>
              <a:t>Tom Tuschl</a:t>
            </a:r>
          </a:p>
          <a:p>
            <a:endParaRPr lang="en-US" dirty="0"/>
          </a:p>
          <a:p>
            <a:r>
              <a:rPr lang="en-US" b="1" i="1" u="sng" dirty="0" smtClean="0"/>
              <a:t>NIH</a:t>
            </a:r>
            <a:endParaRPr lang="en-US" b="1" i="1" u="sng" dirty="0"/>
          </a:p>
          <a:p>
            <a:r>
              <a:rPr lang="en-US" dirty="0" smtClean="0"/>
              <a:t>John </a:t>
            </a:r>
            <a:r>
              <a:rPr lang="en-US" dirty="0" err="1" smtClean="0"/>
              <a:t>Satterlee</a:t>
            </a:r>
            <a:endParaRPr lang="en-US" dirty="0" smtClean="0"/>
          </a:p>
          <a:p>
            <a:r>
              <a:rPr lang="en-US" dirty="0" smtClean="0"/>
              <a:t>Lillian </a:t>
            </a:r>
            <a:r>
              <a:rPr lang="en-US" dirty="0" err="1" smtClean="0"/>
              <a:t>Kuo</a:t>
            </a:r>
            <a:endParaRPr lang="en-US" dirty="0" smtClean="0"/>
          </a:p>
          <a:p>
            <a:r>
              <a:rPr lang="en-US" dirty="0" smtClean="0"/>
              <a:t>Dena </a:t>
            </a:r>
            <a:r>
              <a:rPr lang="en-US" dirty="0" err="1" smtClean="0"/>
              <a:t>Procaccini</a:t>
            </a:r>
            <a:endParaRPr lang="en-US" dirty="0" smtClean="0"/>
          </a:p>
          <a:p>
            <a:endParaRPr lang="en-US" dirty="0" smtClean="0"/>
          </a:p>
          <a:p>
            <a:endParaRPr lang="en-US" dirty="0"/>
          </a:p>
        </p:txBody>
      </p:sp>
    </p:spTree>
    <p:extLst>
      <p:ext uri="{BB962C8B-B14F-4D97-AF65-F5344CB8AC3E}">
        <p14:creationId xmlns:p14="http://schemas.microsoft.com/office/powerpoint/2010/main" val="28768905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RNA logo.png"/>
          <p:cNvPicPr>
            <a:picLocks noChangeAspect="1"/>
          </p:cNvPicPr>
          <p:nvPr/>
        </p:nvPicPr>
        <p:blipFill rotWithShape="1">
          <a:blip r:embed="rId2"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4" name="Straight Connector 3"/>
          <p:cNvCxnSpPr/>
          <p:nvPr/>
        </p:nvCxnSpPr>
        <p:spPr>
          <a:xfrm>
            <a:off x="1160014" y="980728"/>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1143000" y="210344"/>
            <a:ext cx="7380312" cy="780256"/>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a:t>
            </a:r>
            <a:r>
              <a:rPr lang="en-US" sz="3600" b="1" dirty="0" smtClean="0">
                <a:solidFill>
                  <a:srgbClr val="2E9EE2"/>
                </a:solidFill>
                <a:latin typeface="Helvetica"/>
                <a:cs typeface="Helvetica"/>
              </a:rPr>
              <a:t>Case</a:t>
            </a:r>
            <a:r>
              <a:rPr lang="en-US" sz="3600" b="1" dirty="0">
                <a:solidFill>
                  <a:srgbClr val="2E9EE2"/>
                </a:solidFill>
                <a:latin typeface="Helvetica"/>
                <a:cs typeface="Helvetica"/>
              </a:rPr>
              <a:t> </a:t>
            </a:r>
            <a:r>
              <a:rPr lang="en-US" sz="3600" b="1" dirty="0">
                <a:latin typeface="Helvetica"/>
                <a:cs typeface="Helvetica"/>
              </a:rPr>
              <a:t>3</a:t>
            </a:r>
            <a:r>
              <a:rPr lang="en-US" sz="3600" b="1" dirty="0" smtClean="0">
                <a:latin typeface="Helvetica"/>
                <a:cs typeface="Helvetica"/>
              </a:rPr>
              <a:t>: References</a:t>
            </a:r>
            <a:endParaRPr lang="en-US" sz="3600" b="1" dirty="0">
              <a:solidFill>
                <a:srgbClr val="2E9EE2"/>
              </a:solidFill>
              <a:latin typeface="Helvetica"/>
              <a:cs typeface="Helvetica"/>
            </a:endParaRPr>
          </a:p>
        </p:txBody>
      </p:sp>
      <p:sp>
        <p:nvSpPr>
          <p:cNvPr id="7" name="Slide Number Placeholder 3"/>
          <p:cNvSpPr>
            <a:spLocks noGrp="1"/>
          </p:cNvSpPr>
          <p:nvPr>
            <p:ph type="sldNum" sz="quarter" idx="12"/>
          </p:nvPr>
        </p:nvSpPr>
        <p:spPr>
          <a:xfrm>
            <a:off x="6553200" y="6356350"/>
            <a:ext cx="2133600" cy="365125"/>
          </a:xfrm>
        </p:spPr>
        <p:txBody>
          <a:bodyPr/>
          <a:lstStyle/>
          <a:p>
            <a:fld id="{42D882AF-417C-435C-9F28-43C1763EC6AE}" type="slidenum">
              <a:rPr lang="en-US" smtClean="0"/>
              <a:pPr/>
              <a:t>18</a:t>
            </a:fld>
            <a:endParaRPr lang="en-US" dirty="0"/>
          </a:p>
        </p:txBody>
      </p:sp>
      <p:sp>
        <p:nvSpPr>
          <p:cNvPr id="9" name="TextBox 8"/>
          <p:cNvSpPr txBox="1"/>
          <p:nvPr/>
        </p:nvSpPr>
        <p:spPr>
          <a:xfrm>
            <a:off x="98482" y="1440220"/>
            <a:ext cx="8961120" cy="1815882"/>
          </a:xfrm>
          <a:prstGeom prst="rect">
            <a:avLst/>
          </a:prstGeom>
          <a:solidFill>
            <a:srgbClr val="BCDCF6"/>
          </a:solidFill>
          <a:ln w="101600" cmpd="tri">
            <a:solidFill>
              <a:schemeClr val="tx1"/>
            </a:solidFill>
          </a:ln>
          <a:effectLst/>
        </p:spPr>
        <p:txBody>
          <a:bodyPr wrap="square" lIns="182880" rIns="365760" rtlCol="0">
            <a:spAutoFit/>
          </a:bodyPr>
          <a:lstStyle/>
          <a:p>
            <a:pPr marL="457200" lvl="0" indent="-457200">
              <a:buFont typeface="+mj-lt"/>
              <a:buAutoNum type="arabicPeriod"/>
            </a:pPr>
            <a:r>
              <a:rPr lang="en-US" sz="1600" dirty="0">
                <a:latin typeface="Arial" panose="020B0604020202020204" pitchFamily="34" charset="0"/>
                <a:cs typeface="Arial" panose="020B0604020202020204" pitchFamily="34" charset="0"/>
              </a:rPr>
              <a:t>Williams Z., et al.  </a:t>
            </a:r>
            <a:r>
              <a:rPr lang="en-US" sz="1600" b="1" dirty="0">
                <a:latin typeface="Arial" panose="020B0604020202020204" pitchFamily="34" charset="0"/>
                <a:cs typeface="Arial" panose="020B0604020202020204" pitchFamily="34" charset="0"/>
              </a:rPr>
              <a:t>(2013)</a:t>
            </a:r>
            <a:r>
              <a:rPr lang="en-US" sz="1600" dirty="0">
                <a:latin typeface="Arial" panose="020B0604020202020204" pitchFamily="34" charset="0"/>
                <a:cs typeface="Arial" panose="020B0604020202020204" pitchFamily="34" charset="0"/>
              </a:rPr>
              <a:t> Comprehensive profiling of circulating microRNA via small RNA sequencing of cDNA libraries reveals biomarker potential and limitations. </a:t>
            </a:r>
            <a:r>
              <a:rPr lang="en-US" sz="1600" b="1" dirty="0">
                <a:latin typeface="Arial" panose="020B0604020202020204" pitchFamily="34" charset="0"/>
                <a:cs typeface="Arial" panose="020B0604020202020204" pitchFamily="34" charset="0"/>
              </a:rPr>
              <a:t>PNAS</a:t>
            </a:r>
            <a:r>
              <a:rPr lang="en-US" sz="1600" dirty="0">
                <a:latin typeface="Arial" panose="020B0604020202020204" pitchFamily="34" charset="0"/>
                <a:cs typeface="Arial" panose="020B0604020202020204" pitchFamily="34" charset="0"/>
              </a:rPr>
              <a:t> 110: 4255–4260.</a:t>
            </a:r>
          </a:p>
          <a:p>
            <a:pPr marL="457200" lvl="0" indent="-457200">
              <a:buFont typeface="+mj-lt"/>
              <a:buAutoNum type="arabicPeriod"/>
            </a:pPr>
            <a:r>
              <a:rPr lang="en-US" sz="1600" dirty="0">
                <a:latin typeface="Arial" panose="020B0604020202020204" pitchFamily="34" charset="0"/>
                <a:cs typeface="Arial" panose="020B0604020202020204" pitchFamily="34" charset="0"/>
              </a:rPr>
              <a:t>Farazi T.A., et al. </a:t>
            </a:r>
            <a:r>
              <a:rPr lang="en-US" sz="1600" b="1" dirty="0">
                <a:latin typeface="Arial" panose="020B0604020202020204" pitchFamily="34" charset="0"/>
                <a:cs typeface="Arial" panose="020B0604020202020204" pitchFamily="34" charset="0"/>
              </a:rPr>
              <a:t>(2012)</a:t>
            </a:r>
            <a:r>
              <a:rPr lang="en-US" sz="1600" dirty="0">
                <a:latin typeface="Arial" panose="020B0604020202020204" pitchFamily="34" charset="0"/>
                <a:cs typeface="Arial" panose="020B0604020202020204" pitchFamily="34" charset="0"/>
              </a:rPr>
              <a:t> Bioinformatic analysis of barcoded cDNA libraries for small RNA profiling by next-generation sequencing. </a:t>
            </a:r>
            <a:r>
              <a:rPr lang="en-US" sz="1600" b="1" dirty="0">
                <a:latin typeface="Arial" panose="020B0604020202020204" pitchFamily="34" charset="0"/>
                <a:cs typeface="Arial" panose="020B0604020202020204" pitchFamily="34" charset="0"/>
              </a:rPr>
              <a:t>Methods</a:t>
            </a:r>
            <a:r>
              <a:rPr lang="en-US" sz="1600" dirty="0">
                <a:latin typeface="Arial" panose="020B0604020202020204" pitchFamily="34" charset="0"/>
                <a:cs typeface="Arial" panose="020B0604020202020204" pitchFamily="34" charset="0"/>
              </a:rPr>
              <a:t> 58: 171-187. </a:t>
            </a:r>
          </a:p>
          <a:p>
            <a:pPr marL="457200" lvl="0" indent="-457200">
              <a:buFont typeface="+mj-lt"/>
              <a:buAutoNum type="arabicPeriod"/>
            </a:pPr>
            <a:r>
              <a:rPr lang="en-US" sz="1600" b="1" dirty="0" smtClean="0">
                <a:solidFill>
                  <a:srgbClr val="FF0000"/>
                </a:solidFill>
                <a:latin typeface="Arial" panose="020B0604020202020204" pitchFamily="34" charset="0"/>
                <a:cs typeface="Arial" panose="020B0604020202020204" pitchFamily="34" charset="0"/>
              </a:rPr>
              <a:t>ExRNA </a:t>
            </a:r>
            <a:r>
              <a:rPr lang="en-US" sz="1600" b="1" dirty="0">
                <a:solidFill>
                  <a:srgbClr val="FF0000"/>
                </a:solidFill>
                <a:latin typeface="Arial" panose="020B0604020202020204" pitchFamily="34" charset="0"/>
                <a:cs typeface="Arial" panose="020B0604020202020204" pitchFamily="34" charset="0"/>
              </a:rPr>
              <a:t>Portal Software Resources </a:t>
            </a:r>
            <a:endParaRPr lang="en-US" sz="1600" b="1" dirty="0" smtClean="0">
              <a:solidFill>
                <a:srgbClr val="FF0000"/>
              </a:solidFill>
              <a:latin typeface="Arial" panose="020B0604020202020204" pitchFamily="34" charset="0"/>
              <a:cs typeface="Arial" panose="020B0604020202020204" pitchFamily="34" charset="0"/>
            </a:endParaRPr>
          </a:p>
          <a:p>
            <a:pPr lvl="0"/>
            <a:r>
              <a:rPr lang="en-US" sz="16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hlinkClick r:id="rId3"/>
              </a:rPr>
              <a:t>http://exrna.org/resources/software</a:t>
            </a:r>
            <a:r>
              <a:rPr lang="en-US" sz="1600" b="1"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1956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lgn="r"/>
            <a:fld id="{42D882AF-417C-435C-9F28-43C1763EC6AE}" type="slidenum">
              <a:rPr lang="en-US" smtClean="0"/>
              <a:pPr algn="r"/>
              <a:t>19</a:t>
            </a:fld>
            <a:endParaRPr lang="en-US"/>
          </a:p>
        </p:txBody>
      </p:sp>
      <p:cxnSp>
        <p:nvCxnSpPr>
          <p:cNvPr id="8" name="Straight Connector 7"/>
          <p:cNvCxnSpPr/>
          <p:nvPr/>
        </p:nvCxnSpPr>
        <p:spPr>
          <a:xfrm>
            <a:off x="1160014" y="816004"/>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pic>
        <p:nvPicPr>
          <p:cNvPr id="9" name="Picture 8"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160043" y="128185"/>
            <a:ext cx="706982" cy="835831"/>
          </a:xfrm>
          <a:prstGeom prst="rect">
            <a:avLst/>
          </a:prstGeom>
        </p:spPr>
      </p:pic>
      <p:sp>
        <p:nvSpPr>
          <p:cNvPr id="6" name="Title 1"/>
          <p:cNvSpPr txBox="1">
            <a:spLocks/>
          </p:cNvSpPr>
          <p:nvPr/>
        </p:nvSpPr>
        <p:spPr>
          <a:xfrm>
            <a:off x="1143000" y="152400"/>
            <a:ext cx="7380312" cy="780256"/>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Useful </a:t>
            </a:r>
            <a:r>
              <a:rPr lang="en-US" sz="3600" b="1" dirty="0" smtClean="0">
                <a:solidFill>
                  <a:srgbClr val="2E9EE2"/>
                </a:solidFill>
                <a:latin typeface="Helvetica"/>
                <a:cs typeface="Helvetica"/>
              </a:rPr>
              <a:t>Links</a:t>
            </a:r>
            <a:endParaRPr lang="en-US" sz="3600" b="1" dirty="0">
              <a:solidFill>
                <a:srgbClr val="2E9EE2"/>
              </a:solidFill>
              <a:latin typeface="Helvetica"/>
              <a:cs typeface="Helvetica"/>
            </a:endParaRPr>
          </a:p>
        </p:txBody>
      </p:sp>
      <p:sp>
        <p:nvSpPr>
          <p:cNvPr id="7" name="TextBox 6"/>
          <p:cNvSpPr txBox="1"/>
          <p:nvPr/>
        </p:nvSpPr>
        <p:spPr>
          <a:xfrm>
            <a:off x="228600" y="1295400"/>
            <a:ext cx="8839200" cy="5632312"/>
          </a:xfrm>
          <a:prstGeom prst="rect">
            <a:avLst/>
          </a:prstGeom>
          <a:noFill/>
          <a:ln w="3175" cmpd="sng">
            <a:noFill/>
          </a:ln>
          <a:effectLst/>
        </p:spPr>
        <p:txBody>
          <a:bodyPr wrap="square" lIns="182880" rIns="365760" rtlCol="0">
            <a:spAutoFit/>
          </a:bodyPr>
          <a:lstStyle/>
          <a:p>
            <a:pPr marL="285750" lvl="0" indent="-285750">
              <a:buFont typeface="Arial"/>
              <a:buChar char="•"/>
            </a:pPr>
            <a:r>
              <a:rPr lang="en-US" b="1" dirty="0" err="1">
                <a:latin typeface="Arial" panose="020B0604020202020204" pitchFamily="34" charset="0"/>
                <a:cs typeface="Arial" panose="020B0604020202020204" pitchFamily="34" charset="0"/>
              </a:rPr>
              <a:t>e</a:t>
            </a:r>
            <a:r>
              <a:rPr lang="en-US" b="1" dirty="0" err="1" smtClean="0">
                <a:latin typeface="Arial" panose="020B0604020202020204" pitchFamily="34" charset="0"/>
                <a:cs typeface="Arial" panose="020B0604020202020204" pitchFamily="34" charset="0"/>
              </a:rPr>
              <a:t>xRNA</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Portal Software Resources – </a:t>
            </a:r>
            <a:r>
              <a:rPr lang="en-US" b="1" u="sng" dirty="0">
                <a:solidFill>
                  <a:srgbClr val="278ADA"/>
                </a:solidFill>
                <a:latin typeface="Arial" panose="020B0604020202020204" pitchFamily="34" charset="0"/>
                <a:cs typeface="Arial" panose="020B0604020202020204" pitchFamily="34" charset="0"/>
              </a:rPr>
              <a:t>http://exrna.org/resources/software</a:t>
            </a: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r>
              <a:rPr lang="en-US" b="1" dirty="0" err="1" smtClean="0">
                <a:latin typeface="Arial" panose="020B0604020202020204" pitchFamily="34" charset="0"/>
                <a:cs typeface="Arial" panose="020B0604020202020204" pitchFamily="34" charset="0"/>
              </a:rPr>
              <a:t>exRNA</a:t>
            </a:r>
            <a:r>
              <a:rPr lang="en-US" b="1" dirty="0">
                <a:latin typeface="Arial" panose="020B0604020202020204" pitchFamily="34" charset="0"/>
                <a:cs typeface="Arial" panose="020B0604020202020204" pitchFamily="34" charset="0"/>
              </a:rPr>
              <a:t> Atlas – </a:t>
            </a:r>
            <a:r>
              <a:rPr lang="en-US" b="1" u="sng" dirty="0">
                <a:solidFill>
                  <a:srgbClr val="278ADA"/>
                </a:solidFill>
                <a:latin typeface="Arial" panose="020B0604020202020204" pitchFamily="34" charset="0"/>
                <a:cs typeface="Arial" panose="020B0604020202020204" pitchFamily="34" charset="0"/>
              </a:rPr>
              <a:t>http://genboree.org/exRNA-atlas/</a:t>
            </a:r>
          </a:p>
          <a:p>
            <a:pPr marL="285750" lvl="0" indent="-285750">
              <a:buFont typeface="Arial"/>
              <a:buChar char="•"/>
            </a:pPr>
            <a:endParaRPr lang="en-US" b="1" dirty="0" err="1" smtClean="0">
              <a:latin typeface="Arial" panose="020B0604020202020204" pitchFamily="34" charset="0"/>
              <a:cs typeface="Arial" panose="020B0604020202020204" pitchFamily="34" charset="0"/>
            </a:endParaRPr>
          </a:p>
          <a:p>
            <a:pPr marL="285750" lvl="0" indent="-285750">
              <a:buFont typeface="Arial"/>
              <a:buChar char="•"/>
            </a:pPr>
            <a:r>
              <a:rPr lang="en-US" b="1" dirty="0" err="1" smtClean="0">
                <a:latin typeface="Arial" panose="020B0604020202020204" pitchFamily="34" charset="0"/>
                <a:cs typeface="Arial" panose="020B0604020202020204" pitchFamily="34" charset="0"/>
              </a:rPr>
              <a:t>Genboree</a:t>
            </a:r>
            <a:r>
              <a:rPr lang="en-US" b="1" dirty="0">
                <a:latin typeface="Arial" panose="020B0604020202020204" pitchFamily="34" charset="0"/>
                <a:cs typeface="Arial" panose="020B0604020202020204" pitchFamily="34" charset="0"/>
              </a:rPr>
              <a:t> Workbench – </a:t>
            </a:r>
            <a:r>
              <a:rPr lang="en-US" b="1" u="sng" dirty="0">
                <a:solidFill>
                  <a:srgbClr val="278ADA"/>
                </a:solidFill>
                <a:latin typeface="Arial" panose="020B0604020202020204" pitchFamily="34" charset="0"/>
                <a:cs typeface="Arial" panose="020B0604020202020204" pitchFamily="34" charset="0"/>
              </a:rPr>
              <a:t>http://genboree.org/java-bin/workbench.jsp</a:t>
            </a: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r>
              <a:rPr lang="en-US" b="1" dirty="0" smtClean="0">
                <a:latin typeface="Arial" panose="020B0604020202020204" pitchFamily="34" charset="0"/>
                <a:cs typeface="Arial" panose="020B0604020202020204" pitchFamily="34" charset="0"/>
              </a:rPr>
              <a:t>Data Coordination </a:t>
            </a:r>
            <a:r>
              <a:rPr lang="en-US" b="1" dirty="0">
                <a:latin typeface="Arial" panose="020B0604020202020204" pitchFamily="34" charset="0"/>
                <a:cs typeface="Arial" panose="020B0604020202020204" pitchFamily="34" charset="0"/>
              </a:rPr>
              <a:t>Center Wiki –</a:t>
            </a:r>
          </a:p>
          <a:p>
            <a:pPr lvl="0"/>
            <a:r>
              <a:rPr lang="en-US" b="1" dirty="0">
                <a:solidFill>
                  <a:srgbClr val="278ADA"/>
                </a:solidFill>
                <a:latin typeface="Arial" panose="020B0604020202020204" pitchFamily="34" charset="0"/>
                <a:cs typeface="Arial" panose="020B0604020202020204" pitchFamily="34" charset="0"/>
              </a:rPr>
              <a:t>     </a:t>
            </a:r>
            <a:r>
              <a:rPr lang="en-US" b="1" u="sng" dirty="0">
                <a:solidFill>
                  <a:srgbClr val="278ADA"/>
                </a:solidFill>
                <a:latin typeface="Arial" panose="020B0604020202020204" pitchFamily="34" charset="0"/>
                <a:cs typeface="Arial" panose="020B0604020202020204" pitchFamily="34" charset="0"/>
              </a:rPr>
              <a:t>http://genboree.org/theCommons/projects/exrna-mads/wiki</a:t>
            </a:r>
          </a:p>
          <a:p>
            <a:pPr marL="285750" lvl="0" indent="-285750">
              <a:buFont typeface="Arial"/>
              <a:buChar char="•"/>
            </a:pPr>
            <a:endParaRPr lang="en-US" b="1" dirty="0" err="1" smtClean="0">
              <a:latin typeface="Arial" panose="020B0604020202020204" pitchFamily="34" charset="0"/>
              <a:cs typeface="Arial" panose="020B0604020202020204" pitchFamily="34" charset="0"/>
            </a:endParaRPr>
          </a:p>
          <a:p>
            <a:pPr marL="285750" lvl="0" indent="-285750">
              <a:buFont typeface="Arial"/>
              <a:buChar char="•"/>
            </a:pPr>
            <a:r>
              <a:rPr lang="en-US" b="1" dirty="0" err="1" smtClean="0">
                <a:latin typeface="Arial" panose="020B0604020202020204" pitchFamily="34" charset="0"/>
                <a:cs typeface="Arial" panose="020B0604020202020204" pitchFamily="34" charset="0"/>
              </a:rPr>
              <a:t>exRNA</a:t>
            </a:r>
            <a:r>
              <a:rPr lang="en-US" b="1" dirty="0" smtClean="0">
                <a:latin typeface="Arial" panose="020B0604020202020204" pitchFamily="34" charset="0"/>
                <a:cs typeface="Arial" panose="020B0604020202020204" pitchFamily="34" charset="0"/>
              </a:rPr>
              <a:t> Data Analysis </a:t>
            </a:r>
            <a:r>
              <a:rPr lang="en-US" b="1" dirty="0">
                <a:latin typeface="Arial" panose="020B0604020202020204" pitchFamily="34" charset="0"/>
                <a:cs typeface="Arial" panose="020B0604020202020204" pitchFamily="34" charset="0"/>
              </a:rPr>
              <a:t>Tools Wiki –</a:t>
            </a:r>
          </a:p>
          <a:p>
            <a:pPr lvl="0"/>
            <a:r>
              <a:rPr lang="en-US" b="1" dirty="0">
                <a:latin typeface="Arial" panose="020B0604020202020204" pitchFamily="34" charset="0"/>
                <a:cs typeface="Arial" panose="020B0604020202020204" pitchFamily="34" charset="0"/>
              </a:rPr>
              <a:t>     </a:t>
            </a:r>
            <a:r>
              <a:rPr lang="en-US" b="1" u="sng" dirty="0">
                <a:solidFill>
                  <a:srgbClr val="278ADA"/>
                </a:solidFill>
                <a:latin typeface="Arial" panose="020B0604020202020204" pitchFamily="34" charset="0"/>
                <a:cs typeface="Arial" panose="020B0604020202020204" pitchFamily="34" charset="0"/>
              </a:rPr>
              <a:t>http://genboree.org/theCommons/projects/exrna-tools-may2014/wiki</a:t>
            </a:r>
            <a:endParaRPr lang="en-US" b="1" u="sng" dirty="0" smtClean="0">
              <a:solidFill>
                <a:srgbClr val="278ADA"/>
              </a:solidFill>
              <a:latin typeface="Arial" panose="020B0604020202020204" pitchFamily="34" charset="0"/>
              <a:cs typeface="Arial" panose="020B0604020202020204" pitchFamily="34" charset="0"/>
            </a:endParaRP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r>
              <a:rPr lang="en-US" b="1" dirty="0" smtClean="0">
                <a:latin typeface="Arial" panose="020B0604020202020204" pitchFamily="34" charset="0"/>
                <a:cs typeface="Arial" panose="020B0604020202020204" pitchFamily="34" charset="0"/>
              </a:rPr>
              <a:t>Use Case Tutorials – </a:t>
            </a:r>
            <a:r>
              <a:rPr lang="en-US" b="1" dirty="0" err="1" smtClean="0">
                <a:latin typeface="Arial" panose="020B0604020202020204" pitchFamily="34" charset="0"/>
                <a:cs typeface="Arial" panose="020B0604020202020204" pitchFamily="34" charset="0"/>
              </a:rPr>
              <a:t>exRNA</a:t>
            </a:r>
            <a:r>
              <a:rPr lang="en-US" b="1" dirty="0" smtClean="0">
                <a:latin typeface="Arial" panose="020B0604020202020204" pitchFamily="34" charset="0"/>
                <a:cs typeface="Arial" panose="020B0604020202020204" pitchFamily="34" charset="0"/>
              </a:rPr>
              <a:t> Portal </a:t>
            </a:r>
            <a:r>
              <a:rPr lang="en-US" b="1" dirty="0">
                <a:latin typeface="Arial" panose="020B0604020202020204" pitchFamily="34" charset="0"/>
                <a:cs typeface="Arial" panose="020B0604020202020204" pitchFamily="34" charset="0"/>
              </a:rPr>
              <a:t>Data Resource</a:t>
            </a:r>
          </a:p>
          <a:p>
            <a:pPr lvl="0"/>
            <a:r>
              <a:rPr lang="en-US" b="1" dirty="0">
                <a:latin typeface="Arial" panose="020B0604020202020204" pitchFamily="34" charset="0"/>
                <a:cs typeface="Arial" panose="020B0604020202020204" pitchFamily="34" charset="0"/>
              </a:rPr>
              <a:t>     </a:t>
            </a:r>
            <a:r>
              <a:rPr lang="en-US" b="1" u="sng" dirty="0">
                <a:solidFill>
                  <a:srgbClr val="278ADA"/>
                </a:solidFill>
                <a:latin typeface="Arial" panose="020B0604020202020204" pitchFamily="34" charset="0"/>
                <a:cs typeface="Arial" panose="020B0604020202020204" pitchFamily="34" charset="0"/>
              </a:rPr>
              <a:t>http://exrna.org/resources/data/</a:t>
            </a:r>
            <a:endParaRPr lang="en-US" b="1" u="sng" dirty="0" smtClean="0">
              <a:solidFill>
                <a:srgbClr val="278ADA"/>
              </a:solidFill>
              <a:latin typeface="Arial" panose="020B0604020202020204" pitchFamily="34" charset="0"/>
              <a:cs typeface="Arial" panose="020B0604020202020204" pitchFamily="34" charset="0"/>
            </a:endParaRP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marL="285750" lvl="0" indent="-285750">
              <a:buFont typeface="Arial"/>
              <a:buChar char="•"/>
            </a:pPr>
            <a:endParaRPr lang="en-US" b="1" dirty="0" smtClean="0">
              <a:latin typeface="Arial" panose="020B0604020202020204" pitchFamily="34" charset="0"/>
              <a:cs typeface="Arial" panose="020B0604020202020204" pitchFamily="34" charset="0"/>
            </a:endParaRPr>
          </a:p>
          <a:p>
            <a:pPr lvl="0"/>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052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143000" y="0"/>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Helvetica"/>
                <a:cs typeface="Helvetica"/>
              </a:rPr>
              <a:t>Use Case</a:t>
            </a:r>
            <a:r>
              <a:rPr lang="en-US" sz="2800" b="1" dirty="0">
                <a:latin typeface="Helvetica"/>
                <a:cs typeface="Helvetica"/>
              </a:rPr>
              <a:t> 3</a:t>
            </a:r>
            <a:r>
              <a:rPr lang="en-US" sz="2800" b="1" dirty="0" smtClean="0">
                <a:latin typeface="Helvetica"/>
                <a:cs typeface="Helvetica"/>
              </a:rPr>
              <a:t>: </a:t>
            </a:r>
            <a:r>
              <a:rPr lang="en-US" sz="2800" b="1" dirty="0" err="1" smtClean="0">
                <a:solidFill>
                  <a:srgbClr val="2E9EE2"/>
                </a:solidFill>
                <a:latin typeface="Helvetica"/>
                <a:cs typeface="Helvetica"/>
              </a:rPr>
              <a:t>Biomarker P</a:t>
            </a:r>
            <a:r>
              <a:rPr lang="en-US" sz="2800" b="1" dirty="0" err="1">
                <a:solidFill>
                  <a:srgbClr val="2E9EE2"/>
                </a:solidFill>
                <a:latin typeface="Helvetica"/>
                <a:cs typeface="Helvetica"/>
              </a:rPr>
              <a:t>otential and Limitations </a:t>
            </a:r>
            <a:r>
              <a:rPr lang="en-US" sz="2800" b="1" dirty="0" smtClean="0">
                <a:latin typeface="Helvetica"/>
                <a:cs typeface="Helvetica"/>
              </a:rPr>
              <a:t>of Circulating miRNA</a:t>
            </a:r>
            <a:endParaRPr lang="en-US" sz="2800" b="1" dirty="0">
              <a:solidFill>
                <a:srgbClr val="2E9EE2"/>
              </a:solidFill>
              <a:latin typeface="Helvetica"/>
              <a:cs typeface="Helvetica"/>
            </a:endParaRPr>
          </a:p>
        </p:txBody>
      </p:sp>
      <p:sp>
        <p:nvSpPr>
          <p:cNvPr id="12" name="Rectangle 11"/>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3"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2</a:t>
            </a:fld>
            <a:endParaRPr lang="en-US"/>
          </a:p>
        </p:txBody>
      </p:sp>
      <p:sp>
        <p:nvSpPr>
          <p:cNvPr id="6" name="Rectangle 5"/>
          <p:cNvSpPr/>
          <p:nvPr/>
        </p:nvSpPr>
        <p:spPr>
          <a:xfrm>
            <a:off x="533400" y="1447800"/>
            <a:ext cx="7848600" cy="4893647"/>
          </a:xfrm>
          <a:prstGeom prst="rect">
            <a:avLst/>
          </a:prstGeom>
        </p:spPr>
        <p:txBody>
          <a:bodyPr wrap="square">
            <a:spAutoFit/>
          </a:bodyPr>
          <a:lstStyle/>
          <a:p>
            <a:r>
              <a:rPr lang="en-US" sz="2400" dirty="0">
                <a:latin typeface="Helvetica"/>
                <a:cs typeface="Helvetica"/>
              </a:rPr>
              <a:t>The goal of this use case is to show that the Genboree Workbench and the </a:t>
            </a:r>
            <a:r>
              <a:rPr lang="en-US" sz="2400" dirty="0" err="1">
                <a:latin typeface="Helvetica"/>
                <a:cs typeface="Helvetica"/>
              </a:rPr>
              <a:t>exceRpt</a:t>
            </a:r>
            <a:r>
              <a:rPr lang="en-US" sz="2400" dirty="0">
                <a:latin typeface="Helvetica"/>
                <a:cs typeface="Helvetica"/>
              </a:rPr>
              <a:t> small RNA-seq analysis pipeline can replicate the results of Williams et al. We have developed these pipelines because as the Extracellular RNA Communication Consortium (ERCC) begins to generate more datasets, it is vital that they be analyzed in a reproducible and comparable way.</a:t>
            </a:r>
          </a:p>
          <a:p>
            <a:endParaRPr lang="en-US" sz="2400" dirty="0">
              <a:latin typeface="Helvetica"/>
              <a:cs typeface="Helvetica"/>
            </a:endParaRPr>
          </a:p>
          <a:p>
            <a:r>
              <a:rPr lang="en-US" sz="2400" dirty="0">
                <a:latin typeface="Helvetica"/>
                <a:cs typeface="Helvetica"/>
              </a:rPr>
              <a:t>The dataset from Williams et al is freely available in the Short Read Archive (SRA), so it makes a good practice dataset for becoming familiar with the Workbench and exceRpt.</a:t>
            </a:r>
          </a:p>
          <a:p>
            <a:endParaRPr lang="en-US" sz="2400" dirty="0">
              <a:latin typeface="Helvetica"/>
              <a:cs typeface="Helvetica"/>
            </a:endParaRPr>
          </a:p>
        </p:txBody>
      </p:sp>
    </p:spTree>
    <p:extLst>
      <p:ext uri="{BB962C8B-B14F-4D97-AF65-F5344CB8AC3E}">
        <p14:creationId xmlns:p14="http://schemas.microsoft.com/office/powerpoint/2010/main" val="39127409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1066800"/>
            <a:ext cx="9144000" cy="646331"/>
          </a:xfrm>
          <a:prstGeom prst="rect">
            <a:avLst/>
          </a:prstGeom>
        </p:spPr>
        <p:txBody>
          <a:bodyPr wrap="square">
            <a:spAutoFit/>
          </a:bodyPr>
          <a:lstStyle/>
          <a:p>
            <a:pPr algn="ctr"/>
            <a:r>
              <a:rPr lang="en-US" sz="3600" dirty="0">
                <a:latin typeface="Helvetica"/>
                <a:cs typeface="Helvetica"/>
              </a:rPr>
              <a:t>Biological Question of Interest</a:t>
            </a:r>
          </a:p>
        </p:txBody>
      </p:sp>
      <p:sp>
        <p:nvSpPr>
          <p:cNvPr id="13"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3</a:t>
            </a:fld>
            <a:endParaRPr lang="en-US"/>
          </a:p>
        </p:txBody>
      </p:sp>
      <p:sp>
        <p:nvSpPr>
          <p:cNvPr id="6" name="Rectangle 5"/>
          <p:cNvSpPr/>
          <p:nvPr/>
        </p:nvSpPr>
        <p:spPr>
          <a:xfrm>
            <a:off x="533400" y="2014477"/>
            <a:ext cx="7848600" cy="3416320"/>
          </a:xfrm>
          <a:prstGeom prst="rect">
            <a:avLst/>
          </a:prstGeom>
        </p:spPr>
        <p:txBody>
          <a:bodyPr wrap="square">
            <a:spAutoFit/>
          </a:bodyPr>
          <a:lstStyle/>
          <a:p>
            <a:r>
              <a:rPr lang="en-US" sz="2400" dirty="0">
                <a:latin typeface="Helvetica"/>
                <a:cs typeface="Helvetica"/>
              </a:rPr>
              <a:t>This work from the Tuschl lab at Rockefeller University is mainly a technical study. They examined extracellular RNA from the bloodstream of mothers and fathers, their newborn babies, and the placenta. They were interested in quantitating how much exRNA could be found, and whether it would be possible to detect biomarker RNAs at that level. The placenta acted as a model of a tumor; their thinking was that if detecting exRNAs from placenta is feasible, the same should be true of tumors.</a:t>
            </a:r>
          </a:p>
        </p:txBody>
      </p:sp>
      <p:sp>
        <p:nvSpPr>
          <p:cNvPr id="10" name="Title 1"/>
          <p:cNvSpPr txBox="1">
            <a:spLocks/>
          </p:cNvSpPr>
          <p:nvPr/>
        </p:nvSpPr>
        <p:spPr>
          <a:xfrm>
            <a:off x="1143000" y="0"/>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Helvetica"/>
                <a:cs typeface="Helvetica"/>
              </a:rPr>
              <a:t>Use Case</a:t>
            </a:r>
            <a:r>
              <a:rPr lang="en-US" sz="2800" b="1" dirty="0">
                <a:latin typeface="Helvetica"/>
                <a:cs typeface="Helvetica"/>
              </a:rPr>
              <a:t> 3</a:t>
            </a:r>
            <a:r>
              <a:rPr lang="en-US" sz="2800" b="1" dirty="0" smtClean="0">
                <a:latin typeface="Helvetica"/>
                <a:cs typeface="Helvetica"/>
              </a:rPr>
              <a:t>: </a:t>
            </a:r>
            <a:r>
              <a:rPr lang="en-US" sz="2800" b="1" dirty="0" err="1" smtClean="0">
                <a:solidFill>
                  <a:srgbClr val="2E9EE2"/>
                </a:solidFill>
                <a:latin typeface="Helvetica"/>
                <a:cs typeface="Helvetica"/>
              </a:rPr>
              <a:t>Biomarker P</a:t>
            </a:r>
            <a:r>
              <a:rPr lang="en-US" sz="2800" b="1" dirty="0" err="1">
                <a:solidFill>
                  <a:srgbClr val="2E9EE2"/>
                </a:solidFill>
                <a:latin typeface="Helvetica"/>
                <a:cs typeface="Helvetica"/>
              </a:rPr>
              <a:t>otential and Limitations </a:t>
            </a:r>
            <a:r>
              <a:rPr lang="en-US" sz="2800" b="1" dirty="0" smtClean="0">
                <a:latin typeface="Helvetica"/>
                <a:cs typeface="Helvetica"/>
              </a:rPr>
              <a:t>of Circulating miRNA</a:t>
            </a:r>
            <a:endParaRPr lang="en-US" sz="2800" b="1" dirty="0">
              <a:solidFill>
                <a:srgbClr val="2E9EE2"/>
              </a:solidFill>
              <a:latin typeface="Helvetica"/>
              <a:cs typeface="Helvetica"/>
            </a:endParaRPr>
          </a:p>
        </p:txBody>
      </p:sp>
      <p:sp>
        <p:nvSpPr>
          <p:cNvPr id="14" name="Rectangle 13"/>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Tree>
    <p:extLst>
      <p:ext uri="{BB962C8B-B14F-4D97-AF65-F5344CB8AC3E}">
        <p14:creationId xmlns:p14="http://schemas.microsoft.com/office/powerpoint/2010/main" val="2837102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914400"/>
          </a:xfrm>
        </p:spPr>
        <p:txBody>
          <a:bodyPr>
            <a:normAutofit/>
          </a:bodyPr>
          <a:lstStyle/>
          <a:p>
            <a:r>
              <a:rPr lang="en-US" sz="2800" dirty="0">
                <a:latin typeface="Helvetica"/>
                <a:cs typeface="Helvetica"/>
              </a:rPr>
              <a:t>Biological Samples to </a:t>
            </a:r>
            <a:r>
              <a:rPr lang="en-US" sz="2800" dirty="0" smtClean="0">
                <a:latin typeface="Helvetica"/>
                <a:cs typeface="Helvetica"/>
              </a:rPr>
              <a:t>Be </a:t>
            </a:r>
            <a:r>
              <a:rPr lang="en-US" sz="2800" dirty="0">
                <a:latin typeface="Helvetica"/>
                <a:cs typeface="Helvetica"/>
              </a:rPr>
              <a:t>Analyzed</a:t>
            </a:r>
            <a:endParaRPr lang="en-US" sz="2800" strike="sngStrike" dirty="0">
              <a:latin typeface="Helvetica"/>
              <a:cs typeface="Helvetica"/>
            </a:endParaRPr>
          </a:p>
        </p:txBody>
      </p:sp>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1143000" y="0"/>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Helvetica"/>
                <a:cs typeface="Helvetica"/>
              </a:rPr>
              <a:t>Use Case</a:t>
            </a:r>
            <a:r>
              <a:rPr lang="en-US" sz="2800" b="1" dirty="0">
                <a:latin typeface="Helvetica"/>
                <a:cs typeface="Helvetica"/>
              </a:rPr>
              <a:t> 3</a:t>
            </a:r>
            <a:r>
              <a:rPr lang="en-US" sz="2800" b="1" dirty="0" smtClean="0">
                <a:latin typeface="Helvetica"/>
                <a:cs typeface="Helvetica"/>
              </a:rPr>
              <a:t>: </a:t>
            </a:r>
            <a:r>
              <a:rPr lang="en-US" sz="2800" b="1" dirty="0" err="1" smtClean="0">
                <a:solidFill>
                  <a:srgbClr val="2E9EE2"/>
                </a:solidFill>
                <a:latin typeface="Helvetica"/>
                <a:cs typeface="Helvetica"/>
              </a:rPr>
              <a:t>Biomarker P</a:t>
            </a:r>
            <a:r>
              <a:rPr lang="en-US" sz="2800" b="1" dirty="0" err="1">
                <a:solidFill>
                  <a:srgbClr val="2E9EE2"/>
                </a:solidFill>
                <a:latin typeface="Helvetica"/>
                <a:cs typeface="Helvetica"/>
              </a:rPr>
              <a:t>otential and Limitations </a:t>
            </a:r>
            <a:r>
              <a:rPr lang="en-US" sz="2800" b="1" dirty="0" smtClean="0">
                <a:latin typeface="Helvetica"/>
                <a:cs typeface="Helvetica"/>
              </a:rPr>
              <a:t>of Circulating miRNA</a:t>
            </a:r>
            <a:endParaRPr lang="en-US" sz="2800" b="1" dirty="0">
              <a:solidFill>
                <a:srgbClr val="2E9EE2"/>
              </a:solidFill>
              <a:latin typeface="Helvetica"/>
              <a:cs typeface="Helvetica"/>
            </a:endParaRP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4</a:t>
            </a:fld>
            <a:endParaRPr lang="en-US"/>
          </a:p>
        </p:txBody>
      </p:sp>
      <p:grpSp>
        <p:nvGrpSpPr>
          <p:cNvPr id="8" name="Group 7"/>
          <p:cNvGrpSpPr/>
          <p:nvPr/>
        </p:nvGrpSpPr>
        <p:grpSpPr>
          <a:xfrm>
            <a:off x="76200" y="1600200"/>
            <a:ext cx="9067800" cy="3493385"/>
            <a:chOff x="76200" y="1916815"/>
            <a:chExt cx="9067800" cy="3493385"/>
          </a:xfrm>
        </p:grpSpPr>
        <p:pic>
          <p:nvPicPr>
            <p:cNvPr id="6" name="Picture 5"/>
            <p:cNvPicPr>
              <a:picLocks noChangeAspect="1"/>
            </p:cNvPicPr>
            <p:nvPr/>
          </p:nvPicPr>
          <p:blipFill rotWithShape="1">
            <a:blip r:embed="rId4"/>
            <a:srcRect b="48566"/>
            <a:stretch/>
          </p:blipFill>
          <p:spPr>
            <a:xfrm>
              <a:off x="76200" y="1916815"/>
              <a:ext cx="4397671" cy="3292182"/>
            </a:xfrm>
            <a:prstGeom prst="rect">
              <a:avLst/>
            </a:prstGeom>
          </p:spPr>
        </p:pic>
        <p:pic>
          <p:nvPicPr>
            <p:cNvPr id="11" name="Picture 10"/>
            <p:cNvPicPr>
              <a:picLocks noChangeAspect="1"/>
            </p:cNvPicPr>
            <p:nvPr/>
          </p:nvPicPr>
          <p:blipFill rotWithShape="1">
            <a:blip r:embed="rId5"/>
            <a:srcRect b="94216"/>
            <a:stretch/>
          </p:blipFill>
          <p:spPr>
            <a:xfrm>
              <a:off x="4648200" y="1916815"/>
              <a:ext cx="4397671" cy="370212"/>
            </a:xfrm>
            <a:prstGeom prst="rect">
              <a:avLst/>
            </a:prstGeom>
          </p:spPr>
        </p:pic>
        <p:pic>
          <p:nvPicPr>
            <p:cNvPr id="15" name="Picture 14"/>
            <p:cNvPicPr>
              <a:picLocks noChangeAspect="1"/>
            </p:cNvPicPr>
            <p:nvPr/>
          </p:nvPicPr>
          <p:blipFill rotWithShape="1">
            <a:blip r:embed="rId6"/>
            <a:srcRect l="-280" t="51148" r="-2294" b="-193"/>
            <a:stretch/>
          </p:blipFill>
          <p:spPr>
            <a:xfrm>
              <a:off x="4633139" y="2270931"/>
              <a:ext cx="4510861" cy="3139269"/>
            </a:xfrm>
            <a:prstGeom prst="rect">
              <a:avLst/>
            </a:prstGeom>
          </p:spPr>
        </p:pic>
      </p:grpSp>
      <p:sp>
        <p:nvSpPr>
          <p:cNvPr id="16" name="Rectangle 15"/>
          <p:cNvSpPr/>
          <p:nvPr/>
        </p:nvSpPr>
        <p:spPr>
          <a:xfrm>
            <a:off x="609600" y="5257800"/>
            <a:ext cx="8153400" cy="1323439"/>
          </a:xfrm>
          <a:prstGeom prst="rect">
            <a:avLst/>
          </a:prstGeom>
        </p:spPr>
        <p:txBody>
          <a:bodyPr wrap="square">
            <a:spAutoFit/>
          </a:bodyPr>
          <a:lstStyle/>
          <a:p>
            <a:r>
              <a:rPr lang="en-US" sz="2000" dirty="0">
                <a:latin typeface="Helvetica"/>
                <a:cs typeface="Helvetica"/>
              </a:rPr>
              <a:t>The dataset analyzed in this use case is available from the Short Read Archive (SRA) under Bioproject PRJNA187509.</a:t>
            </a:r>
          </a:p>
          <a:p>
            <a:endParaRPr lang="en-US" sz="2000" dirty="0">
              <a:latin typeface="Helvetica"/>
              <a:cs typeface="Helvetica"/>
            </a:endParaRPr>
          </a:p>
          <a:p>
            <a:r>
              <a:rPr lang="en-US" sz="2000" dirty="0">
                <a:latin typeface="Helvetica"/>
                <a:cs typeface="Helvetica"/>
              </a:rPr>
              <a:t>http://www.ncbi.nlm.nih.gov/bioproject/PRJNA187509</a:t>
            </a:r>
            <a:endParaRPr lang="en-US" b="1">
              <a:solidFill>
                <a:srgbClr val="FF0000"/>
              </a:solidFill>
            </a:endParaRPr>
          </a:p>
        </p:txBody>
      </p:sp>
    </p:spTree>
    <p:extLst>
      <p:ext uri="{BB962C8B-B14F-4D97-AF65-F5344CB8AC3E}">
        <p14:creationId xmlns:p14="http://schemas.microsoft.com/office/powerpoint/2010/main" val="10713626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152400" y="1676400"/>
            <a:ext cx="8839200" cy="4191000"/>
          </a:xfrm>
        </p:spPr>
        <p:txBody>
          <a:bodyPr anchor="t" anchorCtr="0">
            <a:normAutofit/>
          </a:bodyPr>
          <a:lstStyle/>
          <a:p>
            <a:pPr algn="l"/>
            <a:r>
              <a:rPr lang="en-US" sz="1800" dirty="0">
                <a:latin typeface="Helvetica"/>
                <a:cs typeface="Helvetica"/>
              </a:rPr>
              <a:t>To match the sample names from the article with SRA accessions from the exceRpt output, we visit the Bioproject page at the SRA:</a:t>
            </a:r>
            <a:br>
              <a:rPr lang="en-US" sz="1800" dirty="0">
                <a:latin typeface="Helvetica"/>
                <a:cs typeface="Helvetica"/>
              </a:rPr>
            </a:br>
            <a:r>
              <a:rPr lang="en-US" sz="1800" dirty="0">
                <a:latin typeface="Helvetica"/>
                <a:cs typeface="Helvetica"/>
              </a:rPr>
              <a:t/>
            </a:r>
            <a:br>
              <a:rPr lang="en-US" sz="1800" dirty="0">
                <a:latin typeface="Helvetica"/>
                <a:cs typeface="Helvetica"/>
              </a:rPr>
            </a:br>
            <a:r>
              <a:rPr lang="en-US" sz="1800" dirty="0">
                <a:latin typeface="Helvetica"/>
                <a:cs typeface="Helvetica"/>
              </a:rPr>
              <a:t>http://www.ncbi.nlm.nih.gov/bioproject/PRJNA187509</a:t>
            </a:r>
            <a:r>
              <a:rPr lang="en-US" sz="1800" b="1">
                <a:solidFill>
                  <a:srgbClr val="FF0000"/>
                </a:solidFill>
                <a:latin typeface="Helvetica"/>
                <a:cs typeface="Helvetica"/>
              </a:rPr>
              <a:t/>
            </a:r>
            <a:br>
              <a:rPr lang="en-US" sz="1800" b="1">
                <a:solidFill>
                  <a:srgbClr val="FF0000"/>
                </a:solidFill>
                <a:latin typeface="Helvetica"/>
                <a:cs typeface="Helvetica"/>
              </a:rPr>
            </a:br>
            <a:r>
              <a:rPr lang="en-US" sz="1800" dirty="0">
                <a:latin typeface="Helvetica"/>
                <a:cs typeface="Helvetica"/>
              </a:rPr>
              <a:t/>
            </a:r>
            <a:br>
              <a:rPr lang="en-US" sz="1800" dirty="0">
                <a:latin typeface="Helvetica"/>
                <a:cs typeface="Helvetica"/>
              </a:rPr>
            </a:br>
            <a:endParaRPr lang="en-US" sz="1800" strike="sngStrike" dirty="0">
              <a:latin typeface="Helvetica"/>
              <a:cs typeface="Helvetica"/>
            </a:endParaRPr>
          </a:p>
        </p:txBody>
      </p:sp>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1143000" y="210344"/>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Case</a:t>
            </a:r>
            <a:r>
              <a:rPr lang="en-US" sz="3600" b="1" dirty="0">
                <a:latin typeface="Helvetica"/>
                <a:cs typeface="Helvetica"/>
              </a:rPr>
              <a:t> 3</a:t>
            </a:r>
            <a:r>
              <a:rPr lang="en-US" sz="3600" b="1" dirty="0" smtClean="0">
                <a:latin typeface="Helvetica"/>
                <a:cs typeface="Helvetica"/>
              </a:rPr>
              <a:t>: </a:t>
            </a:r>
            <a:r>
              <a:rPr lang="en-US" sz="3600" b="1" dirty="0" err="1" smtClean="0">
                <a:solidFill>
                  <a:srgbClr val="2E9EE2"/>
                </a:solidFill>
                <a:latin typeface="Helvetica"/>
                <a:cs typeface="Helvetica"/>
              </a:rPr>
              <a:t>Data Scrubbing</a:t>
            </a:r>
            <a:endParaRPr lang="en-US" sz="3600" b="1" dirty="0">
              <a:solidFill>
                <a:srgbClr val="2E9EE2"/>
              </a:solidFill>
              <a:latin typeface="Helvetica"/>
              <a:cs typeface="Helvetica"/>
            </a:endParaRPr>
          </a:p>
        </p:txBody>
      </p:sp>
      <p:sp>
        <p:nvSpPr>
          <p:cNvPr id="13" name="Rectangle 12"/>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5</a:t>
            </a:fld>
            <a:endParaRPr lang="en-US"/>
          </a:p>
        </p:txBody>
      </p:sp>
      <p:pic>
        <p:nvPicPr>
          <p:cNvPr id="2" name="Picture 1" descr="SRA Project Data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048000"/>
            <a:ext cx="8026400" cy="2628900"/>
          </a:xfrm>
          <a:prstGeom prst="rect">
            <a:avLst/>
          </a:prstGeom>
        </p:spPr>
      </p:pic>
      <p:sp>
        <p:nvSpPr>
          <p:cNvPr id="3" name="Right Arrow 2"/>
          <p:cNvSpPr/>
          <p:nvPr/>
        </p:nvSpPr>
        <p:spPr>
          <a:xfrm rot="14069692">
            <a:off x="8026441" y="5594383"/>
            <a:ext cx="914400" cy="533400"/>
          </a:xfrm>
          <a:prstGeom prst="rightArrow">
            <a:avLst>
              <a:gd name="adj1" fmla="val 22263"/>
              <a:gd name="adj2" fmla="val 140149"/>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6915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A Project Data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3683000"/>
            <a:ext cx="8902700" cy="1651000"/>
          </a:xfrm>
          <a:prstGeom prst="rect">
            <a:avLst/>
          </a:prstGeom>
        </p:spPr>
      </p:pic>
      <p:sp>
        <p:nvSpPr>
          <p:cNvPr id="11" name="Title 1"/>
          <p:cNvSpPr>
            <a:spLocks noGrp="1"/>
          </p:cNvSpPr>
          <p:nvPr>
            <p:ph type="ctrTitle"/>
          </p:nvPr>
        </p:nvSpPr>
        <p:spPr>
          <a:xfrm>
            <a:off x="152400" y="1676400"/>
            <a:ext cx="8839200" cy="4191000"/>
          </a:xfrm>
        </p:spPr>
        <p:txBody>
          <a:bodyPr anchor="t" anchorCtr="0">
            <a:normAutofit/>
          </a:bodyPr>
          <a:lstStyle/>
          <a:p>
            <a:pPr algn="l"/>
            <a:r>
              <a:rPr lang="en-US" sz="1800" dirty="0">
                <a:latin typeface="Helvetica"/>
                <a:cs typeface="Helvetica"/>
              </a:rPr>
              <a:t>To match the sample names from the article with SRA accessions from the exceRpt output, we visit the Bioproject page at the SRA:</a:t>
            </a:r>
            <a:br>
              <a:rPr lang="en-US" sz="1800" dirty="0">
                <a:latin typeface="Helvetica"/>
                <a:cs typeface="Helvetica"/>
              </a:rPr>
            </a:br>
            <a:r>
              <a:rPr lang="en-US" sz="1800" dirty="0">
                <a:latin typeface="Helvetica"/>
                <a:cs typeface="Helvetica"/>
              </a:rPr>
              <a:t/>
            </a:r>
            <a:br>
              <a:rPr lang="en-US" sz="1800" dirty="0">
                <a:latin typeface="Helvetica"/>
                <a:cs typeface="Helvetica"/>
              </a:rPr>
            </a:br>
            <a:r>
              <a:rPr lang="en-US" sz="1800" dirty="0">
                <a:latin typeface="Helvetica"/>
                <a:cs typeface="Helvetica"/>
              </a:rPr>
              <a:t>http://www.ncbi.nlm.nih.gov/bioproject/PRJNA187509</a:t>
            </a:r>
            <a:r>
              <a:rPr lang="en-US" sz="1800" b="1">
                <a:solidFill>
                  <a:srgbClr val="FF0000"/>
                </a:solidFill>
                <a:latin typeface="Helvetica"/>
                <a:cs typeface="Helvetica"/>
              </a:rPr>
              <a:t/>
            </a:r>
            <a:br>
              <a:rPr lang="en-US" sz="1800" b="1">
                <a:solidFill>
                  <a:srgbClr val="FF0000"/>
                </a:solidFill>
                <a:latin typeface="Helvetica"/>
                <a:cs typeface="Helvetica"/>
              </a:rPr>
            </a:br>
            <a:r>
              <a:rPr lang="en-US" sz="1800" dirty="0">
                <a:latin typeface="Helvetica"/>
                <a:cs typeface="Helvetica"/>
              </a:rPr>
              <a:t/>
            </a:r>
            <a:br>
              <a:rPr lang="en-US" sz="1800" dirty="0">
                <a:latin typeface="Helvetica"/>
                <a:cs typeface="Helvetica"/>
              </a:rPr>
            </a:br>
            <a:endParaRPr lang="en-US" sz="1800" strike="sngStrike" dirty="0">
              <a:latin typeface="Helvetica"/>
              <a:cs typeface="Helvetica"/>
            </a:endParaRPr>
          </a:p>
        </p:txBody>
      </p:sp>
      <p:pic>
        <p:nvPicPr>
          <p:cNvPr id="5" name="Picture 4" descr="exRNA logo.png"/>
          <p:cNvPicPr>
            <a:picLocks noChangeAspect="1"/>
          </p:cNvPicPr>
          <p:nvPr/>
        </p:nvPicPr>
        <p:blipFill rotWithShape="1">
          <a:blip r:embed="rId4"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6</a:t>
            </a:fld>
            <a:endParaRPr lang="en-US"/>
          </a:p>
        </p:txBody>
      </p:sp>
      <p:sp>
        <p:nvSpPr>
          <p:cNvPr id="3" name="Right Arrow 2"/>
          <p:cNvSpPr/>
          <p:nvPr/>
        </p:nvSpPr>
        <p:spPr>
          <a:xfrm rot="14069692">
            <a:off x="1854242" y="3994183"/>
            <a:ext cx="914400" cy="533400"/>
          </a:xfrm>
          <a:prstGeom prst="rightArrow">
            <a:avLst>
              <a:gd name="adj1" fmla="val 22263"/>
              <a:gd name="adj2" fmla="val 140149"/>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143000" y="210344"/>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Case</a:t>
            </a:r>
            <a:r>
              <a:rPr lang="en-US" sz="3600" b="1" dirty="0">
                <a:latin typeface="Helvetica"/>
                <a:cs typeface="Helvetica"/>
              </a:rPr>
              <a:t> 3</a:t>
            </a:r>
            <a:r>
              <a:rPr lang="en-US" sz="3600" b="1" dirty="0" smtClean="0">
                <a:latin typeface="Helvetica"/>
                <a:cs typeface="Helvetica"/>
              </a:rPr>
              <a:t>: </a:t>
            </a:r>
            <a:r>
              <a:rPr lang="en-US" sz="3600" b="1" dirty="0" err="1" smtClean="0">
                <a:solidFill>
                  <a:srgbClr val="2E9EE2"/>
                </a:solidFill>
                <a:latin typeface="Helvetica"/>
                <a:cs typeface="Helvetica"/>
              </a:rPr>
              <a:t>Data Scrubbing</a:t>
            </a:r>
            <a:endParaRPr lang="en-US" sz="3600" b="1" dirty="0">
              <a:solidFill>
                <a:srgbClr val="2E9EE2"/>
              </a:solidFill>
              <a:latin typeface="Helvetica"/>
              <a:cs typeface="Helvetica"/>
            </a:endParaRPr>
          </a:p>
        </p:txBody>
      </p:sp>
    </p:spTree>
    <p:extLst>
      <p:ext uri="{BB962C8B-B14F-4D97-AF65-F5344CB8AC3E}">
        <p14:creationId xmlns:p14="http://schemas.microsoft.com/office/powerpoint/2010/main" val="34119949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7</a:t>
            </a:fld>
            <a:endParaRPr lang="en-US"/>
          </a:p>
        </p:txBody>
      </p:sp>
      <p:pic>
        <p:nvPicPr>
          <p:cNvPr id="2" name="Picture 1" descr="SRA Project Data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484" y="1180884"/>
            <a:ext cx="5364716" cy="4915116"/>
          </a:xfrm>
          <a:prstGeom prst="rect">
            <a:avLst/>
          </a:prstGeom>
        </p:spPr>
      </p:pic>
      <p:sp>
        <p:nvSpPr>
          <p:cNvPr id="3" name="Right Arrow 2"/>
          <p:cNvSpPr/>
          <p:nvPr/>
        </p:nvSpPr>
        <p:spPr>
          <a:xfrm>
            <a:off x="1524000" y="5715000"/>
            <a:ext cx="576800" cy="260382"/>
          </a:xfrm>
          <a:prstGeom prst="rightArrow">
            <a:avLst>
              <a:gd name="adj1" fmla="val 46157"/>
              <a:gd name="adj2" fmla="val 52311"/>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Right Arrow 14"/>
          <p:cNvSpPr/>
          <p:nvPr/>
        </p:nvSpPr>
        <p:spPr>
          <a:xfrm>
            <a:off x="1371600" y="1981200"/>
            <a:ext cx="576800" cy="260382"/>
          </a:xfrm>
          <a:prstGeom prst="rightArrow">
            <a:avLst>
              <a:gd name="adj1" fmla="val 46157"/>
              <a:gd name="adj2" fmla="val 52311"/>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Title 1"/>
          <p:cNvSpPr txBox="1">
            <a:spLocks/>
          </p:cNvSpPr>
          <p:nvPr/>
        </p:nvSpPr>
        <p:spPr>
          <a:xfrm>
            <a:off x="1143000" y="210344"/>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Case</a:t>
            </a:r>
            <a:r>
              <a:rPr lang="en-US" sz="3600" b="1" dirty="0">
                <a:latin typeface="Helvetica"/>
                <a:cs typeface="Helvetica"/>
              </a:rPr>
              <a:t> 3</a:t>
            </a:r>
            <a:r>
              <a:rPr lang="en-US" sz="3600" b="1" dirty="0" smtClean="0">
                <a:latin typeface="Helvetica"/>
                <a:cs typeface="Helvetica"/>
              </a:rPr>
              <a:t>: </a:t>
            </a:r>
            <a:r>
              <a:rPr lang="en-US" sz="3600" b="1" dirty="0" err="1" smtClean="0">
                <a:solidFill>
                  <a:srgbClr val="2E9EE2"/>
                </a:solidFill>
                <a:latin typeface="Helvetica"/>
                <a:cs typeface="Helvetica"/>
              </a:rPr>
              <a:t>Data Scrubbing</a:t>
            </a:r>
            <a:endParaRPr lang="en-US" sz="3600" b="1" dirty="0">
              <a:solidFill>
                <a:srgbClr val="2E9EE2"/>
              </a:solidFill>
              <a:latin typeface="Helvetica"/>
              <a:cs typeface="Helvetica"/>
            </a:endParaRPr>
          </a:p>
        </p:txBody>
      </p:sp>
    </p:spTree>
    <p:extLst>
      <p:ext uri="{BB962C8B-B14F-4D97-AF65-F5344CB8AC3E}">
        <p14:creationId xmlns:p14="http://schemas.microsoft.com/office/powerpoint/2010/main" val="7026969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152400" y="1676400"/>
            <a:ext cx="8839200" cy="4191000"/>
          </a:xfrm>
        </p:spPr>
        <p:txBody>
          <a:bodyPr anchor="t" anchorCtr="0">
            <a:normAutofit/>
          </a:bodyPr>
          <a:lstStyle/>
          <a:p>
            <a:pPr algn="l"/>
            <a:r>
              <a:rPr lang="en-US" sz="2400" dirty="0">
                <a:latin typeface="Helvetica"/>
                <a:cs typeface="Helvetica"/>
              </a:rPr>
              <a:t>After matching sample IDs between the two pipelines, we can import both tables into Excel and start generating comparison plots.</a:t>
            </a:r>
            <a:endParaRPr lang="en-US" sz="2400" strike="sngStrike" dirty="0">
              <a:latin typeface="Helvetica"/>
              <a:cs typeface="Helvetica"/>
            </a:endParaRPr>
          </a:p>
        </p:txBody>
      </p:sp>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8</a:t>
            </a:fld>
            <a:endParaRPr lang="en-US"/>
          </a:p>
        </p:txBody>
      </p:sp>
      <p:sp>
        <p:nvSpPr>
          <p:cNvPr id="8" name="Title 1"/>
          <p:cNvSpPr txBox="1">
            <a:spLocks/>
          </p:cNvSpPr>
          <p:nvPr/>
        </p:nvSpPr>
        <p:spPr>
          <a:xfrm>
            <a:off x="1143000" y="210344"/>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Helvetica"/>
                <a:cs typeface="Helvetica"/>
              </a:rPr>
              <a:t>Use Case</a:t>
            </a:r>
            <a:r>
              <a:rPr lang="en-US" sz="3600" b="1" dirty="0">
                <a:latin typeface="Helvetica"/>
                <a:cs typeface="Helvetica"/>
              </a:rPr>
              <a:t> 3</a:t>
            </a:r>
            <a:r>
              <a:rPr lang="en-US" sz="3600" b="1" dirty="0" smtClean="0">
                <a:latin typeface="Helvetica"/>
                <a:cs typeface="Helvetica"/>
              </a:rPr>
              <a:t>: </a:t>
            </a:r>
            <a:r>
              <a:rPr lang="en-US" sz="3600" b="1" dirty="0" err="1" smtClean="0">
                <a:solidFill>
                  <a:srgbClr val="2E9EE2"/>
                </a:solidFill>
                <a:latin typeface="Helvetica"/>
                <a:cs typeface="Helvetica"/>
              </a:rPr>
              <a:t>Data Comparison</a:t>
            </a:r>
            <a:endParaRPr lang="en-US" sz="3600" b="1" dirty="0">
              <a:solidFill>
                <a:srgbClr val="2E9EE2"/>
              </a:solidFill>
              <a:latin typeface="Helvetica"/>
              <a:cs typeface="Helvetica"/>
            </a:endParaRPr>
          </a:p>
        </p:txBody>
      </p:sp>
    </p:spTree>
    <p:extLst>
      <p:ext uri="{BB962C8B-B14F-4D97-AF65-F5344CB8AC3E}">
        <p14:creationId xmlns:p14="http://schemas.microsoft.com/office/powerpoint/2010/main" val="1780255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0" y="914400"/>
            <a:ext cx="9144000" cy="914400"/>
          </a:xfrm>
        </p:spPr>
        <p:txBody>
          <a:bodyPr>
            <a:normAutofit/>
          </a:bodyPr>
          <a:lstStyle/>
          <a:p>
            <a:r>
              <a:rPr lang="en-US" sz="2800" dirty="0">
                <a:latin typeface="Helvetica"/>
                <a:cs typeface="Helvetica"/>
              </a:rPr>
              <a:t>Results from the Article’s analysis pipeline</a:t>
            </a:r>
            <a:endParaRPr lang="en-US" sz="2800" strike="sngStrike" dirty="0">
              <a:latin typeface="Helvetica"/>
              <a:cs typeface="Helvetica"/>
            </a:endParaRPr>
          </a:p>
        </p:txBody>
      </p:sp>
      <p:pic>
        <p:nvPicPr>
          <p:cNvPr id="5" name="Picture 4" descr="exRNA logo.png"/>
          <p:cNvPicPr>
            <a:picLocks noChangeAspect="1"/>
          </p:cNvPicPr>
          <p:nvPr/>
        </p:nvPicPr>
        <p:blipFill rotWithShape="1">
          <a:blip r:embed="rId3" cstate="print">
            <a:extLst>
              <a:ext uri="{28A0092B-C50C-407E-A947-70E740481C1C}">
                <a14:useLocalDpi xmlns:a14="http://schemas.microsoft.com/office/drawing/2010/main" val="0"/>
              </a:ext>
            </a:extLst>
          </a:blip>
          <a:srcRect r="66312"/>
          <a:stretch/>
        </p:blipFill>
        <p:spPr>
          <a:xfrm>
            <a:off x="43079" y="44624"/>
            <a:ext cx="1075115" cy="1271058"/>
          </a:xfrm>
          <a:prstGeom prst="rect">
            <a:avLst/>
          </a:prstGeom>
        </p:spPr>
      </p:pic>
      <p:cxnSp>
        <p:nvCxnSpPr>
          <p:cNvPr id="7" name="Straight Connector 6"/>
          <p:cNvCxnSpPr/>
          <p:nvPr/>
        </p:nvCxnSpPr>
        <p:spPr>
          <a:xfrm>
            <a:off x="1160014" y="990600"/>
            <a:ext cx="7732466" cy="0"/>
          </a:xfrm>
          <a:prstGeom prst="line">
            <a:avLst/>
          </a:prstGeom>
          <a:ln>
            <a:solidFill>
              <a:srgbClr val="171718"/>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1143000" y="0"/>
            <a:ext cx="7380312" cy="780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Helvetica"/>
                <a:cs typeface="Helvetica"/>
              </a:rPr>
              <a:t>Use Case</a:t>
            </a:r>
            <a:r>
              <a:rPr lang="en-US" sz="2800" b="1" dirty="0">
                <a:latin typeface="Helvetica"/>
                <a:cs typeface="Helvetica"/>
              </a:rPr>
              <a:t> 3</a:t>
            </a:r>
            <a:r>
              <a:rPr lang="en-US" sz="2800" b="1" dirty="0" smtClean="0">
                <a:latin typeface="Helvetica"/>
                <a:cs typeface="Helvetica"/>
              </a:rPr>
              <a:t>: </a:t>
            </a:r>
            <a:r>
              <a:rPr lang="en-US" sz="2800" b="1" dirty="0" err="1" smtClean="0">
                <a:solidFill>
                  <a:srgbClr val="2E9EE2"/>
                </a:solidFill>
                <a:latin typeface="Helvetica"/>
                <a:cs typeface="Helvetica"/>
              </a:rPr>
              <a:t>Biomarker P</a:t>
            </a:r>
            <a:r>
              <a:rPr lang="en-US" sz="2800" b="1" dirty="0" err="1">
                <a:solidFill>
                  <a:srgbClr val="2E9EE2"/>
                </a:solidFill>
                <a:latin typeface="Helvetica"/>
                <a:cs typeface="Helvetica"/>
              </a:rPr>
              <a:t>otential and Limitations </a:t>
            </a:r>
            <a:r>
              <a:rPr lang="en-US" sz="2800" b="1" dirty="0" smtClean="0">
                <a:latin typeface="Helvetica"/>
                <a:cs typeface="Helvetica"/>
              </a:rPr>
              <a:t>of Circulating miRNA</a:t>
            </a:r>
            <a:endParaRPr lang="en-US" sz="2800" b="1" dirty="0">
              <a:solidFill>
                <a:srgbClr val="2E9EE2"/>
              </a:solidFill>
              <a:latin typeface="Helvetica"/>
              <a:cs typeface="Helvetica"/>
            </a:endParaRPr>
          </a:p>
        </p:txBody>
      </p:sp>
      <p:sp>
        <p:nvSpPr>
          <p:cNvPr id="13" name="Rectangle 12"/>
          <p:cNvSpPr/>
          <p:nvPr/>
        </p:nvSpPr>
        <p:spPr>
          <a:xfrm>
            <a:off x="0" y="6334780"/>
            <a:ext cx="9144000" cy="523220"/>
          </a:xfrm>
          <a:prstGeom prst="rect">
            <a:avLst/>
          </a:prstGeom>
        </p:spPr>
        <p:txBody>
          <a:bodyPr wrap="square">
            <a:spAutoFit/>
          </a:bodyPr>
          <a:lstStyle/>
          <a:p>
            <a:r>
              <a:rPr lang="en-US" sz="1400" dirty="0">
                <a:latin typeface="Helvetica"/>
                <a:cs typeface="Helvetica"/>
              </a:rPr>
              <a:t>Williams Z., et al.  (2013) Comprehensive profiling of circulating microRNA via small RNA sequencing of cDNA libraries reveals biomarker potential and limitations. PNAS 110: 4255–4260.</a:t>
            </a:r>
          </a:p>
        </p:txBody>
      </p:sp>
      <p:sp>
        <p:nvSpPr>
          <p:cNvPr id="14" name="Slide Number Placeholder 3"/>
          <p:cNvSpPr>
            <a:spLocks noGrp="1"/>
          </p:cNvSpPr>
          <p:nvPr>
            <p:ph type="sldNum" sz="quarter" idx="12"/>
          </p:nvPr>
        </p:nvSpPr>
        <p:spPr>
          <a:xfrm>
            <a:off x="8795139" y="6492875"/>
            <a:ext cx="348861" cy="365125"/>
          </a:xfrm>
        </p:spPr>
        <p:txBody>
          <a:bodyPr/>
          <a:lstStyle/>
          <a:p>
            <a:fld id="{42D882AF-417C-435C-9F28-43C1763EC6AE}" type="slidenum">
              <a:rPr lang="en-US" smtClean="0"/>
              <a:pPr/>
              <a:t>9</a:t>
            </a:fld>
            <a:endParaRPr lang="en-US"/>
          </a:p>
        </p:txBody>
      </p:sp>
      <p:pic>
        <p:nvPicPr>
          <p:cNvPr id="6" name="Picture 5"/>
          <p:cNvPicPr>
            <a:picLocks noChangeAspect="1"/>
          </p:cNvPicPr>
          <p:nvPr/>
        </p:nvPicPr>
        <p:blipFill>
          <a:blip r:embed="rId4"/>
          <a:stretch>
            <a:fillRect/>
          </a:stretch>
        </p:blipFill>
        <p:spPr>
          <a:xfrm>
            <a:off x="0" y="1780410"/>
            <a:ext cx="9144000" cy="4391790"/>
          </a:xfrm>
          <a:prstGeom prst="rect">
            <a:avLst/>
          </a:prstGeom>
        </p:spPr>
      </p:pic>
    </p:spTree>
    <p:extLst>
      <p:ext uri="{BB962C8B-B14F-4D97-AF65-F5344CB8AC3E}">
        <p14:creationId xmlns:p14="http://schemas.microsoft.com/office/powerpoint/2010/main" val="4493006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29420</TotalTime>
  <Words>1316</Words>
  <Application>Microsoft Macintosh PowerPoint</Application>
  <PresentationFormat>On-screen Show (4:3)</PresentationFormat>
  <Paragraphs>140</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Biological Samples to Be Analyzed</vt:lpstr>
      <vt:lpstr>To match the sample names from the article with SRA accessions from the exceRpt output, we visit the Bioproject page at the SRA:  http://www.ncbi.nlm.nih.gov/bioproject/PRJNA187509  </vt:lpstr>
      <vt:lpstr>To match the sample names from the article with SRA accessions from the exceRpt output, we visit the Bioproject page at the SRA:  http://www.ncbi.nlm.nih.gov/bioproject/PRJNA187509  </vt:lpstr>
      <vt:lpstr>PowerPoint Presentation</vt:lpstr>
      <vt:lpstr>After matching sample IDs between the two pipelines, we can import both tables into Excel and start generating comparison plots.</vt:lpstr>
      <vt:lpstr>Results from the Article’s analysis pipeline</vt:lpstr>
      <vt:lpstr>We can compare the number of reads mapped to various categories of RNA in Table S1 from the article with the same data from the exceRpt read mapping summary.   Categories in common are total input reads, microRNA, ribosomal RNA, and transfer RNA. </vt:lpstr>
      <vt:lpstr>PowerPoint Presentation</vt:lpstr>
      <vt:lpstr>PowerPoint Presentation</vt:lpstr>
      <vt:lpstr>PowerPoint Presentation</vt:lpstr>
      <vt:lpstr>PowerPoint Presentation</vt:lpstr>
      <vt:lpstr>The exceRpt analysis pipeline recapitulates the analysis from Williams et al. except for significant differences in the number of reads mapped to transfer RNA. </vt:lpstr>
      <vt:lpstr>We used exceRpt version 2.8.8; the latest version is 3.1.9.   At the Genboree Workbench there is a version history.  </vt:lpstr>
      <vt:lpstr>Acknowledgements</vt:lpstr>
      <vt:lpstr>PowerPoint Presentation</vt:lpstr>
      <vt:lpstr>PowerPoint Presentation</vt:lpstr>
    </vt:vector>
  </TitlesOfParts>
  <Company>VUMC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High-Density Lipoproteins – small RNA Signatures in Systemic Erythematosus Lupus</dc:title>
  <dc:creator>Vickers, Kasey C</dc:creator>
  <cp:lastModifiedBy>Roger Alexander</cp:lastModifiedBy>
  <cp:revision>247</cp:revision>
  <dcterms:created xsi:type="dcterms:W3CDTF">2014-10-09T01:16:10Z</dcterms:created>
  <dcterms:modified xsi:type="dcterms:W3CDTF">2015-12-16T01:53:11Z</dcterms:modified>
</cp:coreProperties>
</file>